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5" r:id="rId5"/>
    <p:sldId id="267" r:id="rId6"/>
    <p:sldId id="262" r:id="rId7"/>
    <p:sldId id="263" r:id="rId8"/>
    <p:sldId id="268" r:id="rId9"/>
    <p:sldId id="260" r:id="rId10"/>
    <p:sldId id="261" r:id="rId11"/>
    <p:sldId id="264" r:id="rId12"/>
    <p:sldId id="269" r:id="rId13"/>
    <p:sldId id="270" r:id="rId14"/>
    <p:sldId id="271" r:id="rId15"/>
    <p:sldId id="273" r:id="rId16"/>
    <p:sldId id="272" r:id="rId17"/>
    <p:sldId id="274" r:id="rId18"/>
    <p:sldId id="275" r:id="rId1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60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el und Text üb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650" cy="1714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2060575"/>
            <a:ext cx="8229600" cy="1955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4168775"/>
            <a:ext cx="8229600" cy="1957388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A6347-E8CE-42F9-8A86-FCAE5E4815DC}" type="datetime1">
              <a:rPr lang="de-DE"/>
              <a:pPr>
                <a:defRPr/>
              </a:pPr>
              <a:t>16.01.2013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(c) Mag. Karin Kilian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E7D65-7B27-4011-B3F8-ACB1CCEBD1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995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3987805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73E4E93-57C4-44CE-AFED-D53E1B6D8CF3}" type="datetimeFigureOut">
              <a:rPr lang="de-DE" smtClean="0"/>
              <a:pPr/>
              <a:t>16.01.2013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FE7127-5A4A-411B-A59F-C2E88BE5730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73E4E93-57C4-44CE-AFED-D53E1B6D8CF3}" type="datetimeFigureOut">
              <a:rPr lang="de-DE" smtClean="0"/>
              <a:t>16.01.2013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7FE7127-5A4A-411B-A59F-C2E88BE5730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mf.gv.a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6016" y="2708920"/>
            <a:ext cx="3402712" cy="1702160"/>
          </a:xfrm>
        </p:spPr>
        <p:txBody>
          <a:bodyPr>
            <a:normAutofit fontScale="90000"/>
          </a:bodyPr>
          <a:lstStyle/>
          <a:p>
            <a:r>
              <a:rPr lang="de-DE" b="1" dirty="0" smtClean="0"/>
              <a:t>Unternehmens-bilanz - Steuerbilanz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Rechtliche Bestimmungen</a:t>
            </a:r>
          </a:p>
          <a:p>
            <a:r>
              <a:rPr lang="de-DE" dirty="0" smtClean="0"/>
              <a:t>Steuerliche Mehr-Weniger-Rechnung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615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Staffelförmige </a:t>
            </a:r>
            <a:r>
              <a:rPr lang="de-DE" dirty="0" err="1" smtClean="0"/>
              <a:t>GuV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1484784"/>
            <a:ext cx="6777317" cy="4752528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de-DE" dirty="0" smtClean="0"/>
              <a:t>	Umsatzerlöse </a:t>
            </a:r>
            <a:r>
              <a:rPr lang="de-DE" dirty="0"/>
              <a:t>(Klasse 4)</a:t>
            </a:r>
          </a:p>
          <a:p>
            <a:pPr marL="68580" indent="0">
              <a:buNone/>
            </a:pPr>
            <a:r>
              <a:rPr lang="de-DE" dirty="0"/>
              <a:t>+/- 	Bestandsveränderungen (Klasse 4)</a:t>
            </a:r>
          </a:p>
          <a:p>
            <a:pPr marL="68580" indent="0">
              <a:buNone/>
            </a:pPr>
            <a:r>
              <a:rPr lang="de-DE" dirty="0"/>
              <a:t>+	</a:t>
            </a:r>
            <a:r>
              <a:rPr lang="de-DE" u="sng" dirty="0"/>
              <a:t>Eigenleistungen (Klasse 4)</a:t>
            </a:r>
            <a:endParaRPr lang="de-DE" dirty="0"/>
          </a:p>
          <a:p>
            <a:pPr marL="68580" indent="0">
              <a:buNone/>
            </a:pPr>
            <a:r>
              <a:rPr lang="de-DE" dirty="0"/>
              <a:t>	</a:t>
            </a:r>
            <a:r>
              <a:rPr lang="de-DE" b="1" dirty="0" smtClean="0"/>
              <a:t>Betriebsleistung</a:t>
            </a:r>
            <a:endParaRPr lang="de-DE" b="1" dirty="0"/>
          </a:p>
          <a:p>
            <a:pPr marL="68580" indent="0">
              <a:buNone/>
            </a:pPr>
            <a:r>
              <a:rPr lang="de-DE" dirty="0"/>
              <a:t>+ 	Sonstige Betriebliche Erträge (Klasse 4)</a:t>
            </a:r>
          </a:p>
          <a:p>
            <a:pPr marL="68580" indent="0">
              <a:buNone/>
            </a:pPr>
            <a:r>
              <a:rPr lang="de-DE" dirty="0"/>
              <a:t>- 	</a:t>
            </a:r>
            <a:r>
              <a:rPr lang="de-DE" u="sng" dirty="0"/>
              <a:t>Betriebliche Aufwendungen (Klassen 5, 6, 7)</a:t>
            </a:r>
            <a:endParaRPr lang="de-DE" dirty="0"/>
          </a:p>
          <a:p>
            <a:pPr marL="68580" indent="0">
              <a:buNone/>
            </a:pPr>
            <a:r>
              <a:rPr lang="de-DE" dirty="0"/>
              <a:t>	</a:t>
            </a:r>
            <a:r>
              <a:rPr lang="de-DE" b="1" dirty="0"/>
              <a:t>Betriebserfolg</a:t>
            </a:r>
          </a:p>
          <a:p>
            <a:pPr marL="68580" indent="0">
              <a:buNone/>
            </a:pPr>
            <a:r>
              <a:rPr lang="de-DE" dirty="0"/>
              <a:t>+/-	</a:t>
            </a:r>
            <a:r>
              <a:rPr lang="de-DE" u="sng" dirty="0"/>
              <a:t>Finanzerfolg (Klasse 8)</a:t>
            </a:r>
            <a:endParaRPr lang="de-DE" dirty="0"/>
          </a:p>
          <a:p>
            <a:pPr marL="68580" indent="0">
              <a:buNone/>
            </a:pPr>
            <a:r>
              <a:rPr lang="de-DE" dirty="0"/>
              <a:t>	</a:t>
            </a:r>
            <a:r>
              <a:rPr lang="de-DE" b="1" dirty="0"/>
              <a:t>Ergebnis der gewöhnlichen Geschäftstätigkeit </a:t>
            </a:r>
            <a:r>
              <a:rPr lang="de-DE" dirty="0"/>
              <a:t>(</a:t>
            </a:r>
            <a:r>
              <a:rPr lang="de-DE" b="1" dirty="0"/>
              <a:t>EGT</a:t>
            </a:r>
            <a:r>
              <a:rPr lang="de-DE" dirty="0"/>
              <a:t>)</a:t>
            </a:r>
          </a:p>
          <a:p>
            <a:pPr marL="68580" indent="0">
              <a:buNone/>
            </a:pPr>
            <a:r>
              <a:rPr lang="de-DE" dirty="0"/>
              <a:t>+/-	</a:t>
            </a:r>
            <a:r>
              <a:rPr lang="de-DE" u="sng" dirty="0" smtClean="0"/>
              <a:t>Außerordentliches </a:t>
            </a:r>
            <a:r>
              <a:rPr lang="de-DE" u="sng" dirty="0"/>
              <a:t>Ergebnis (Klasse 8)</a:t>
            </a:r>
            <a:endParaRPr lang="de-DE" dirty="0"/>
          </a:p>
          <a:p>
            <a:pPr marL="68580" indent="0">
              <a:buNone/>
            </a:pPr>
            <a:r>
              <a:rPr lang="de-DE" dirty="0"/>
              <a:t>	</a:t>
            </a:r>
            <a:r>
              <a:rPr lang="de-DE" b="1" dirty="0"/>
              <a:t>Unternehmensergebnis</a:t>
            </a:r>
            <a:r>
              <a:rPr lang="de-DE" dirty="0"/>
              <a:t> (vor Steuern)</a:t>
            </a:r>
          </a:p>
          <a:p>
            <a:pPr marL="68580" indent="0">
              <a:buNone/>
            </a:pPr>
            <a:r>
              <a:rPr lang="de-DE" dirty="0"/>
              <a:t>-	</a:t>
            </a:r>
            <a:r>
              <a:rPr lang="de-DE" u="sng" dirty="0"/>
              <a:t>Steuern vom Einkommen und Ertrag (</a:t>
            </a:r>
            <a:r>
              <a:rPr lang="de-DE" u="sng" dirty="0" err="1"/>
              <a:t>KöSt</a:t>
            </a:r>
            <a:r>
              <a:rPr lang="de-DE" u="sng" dirty="0"/>
              <a:t>., Klasse 8)</a:t>
            </a:r>
            <a:endParaRPr lang="de-DE" dirty="0"/>
          </a:p>
          <a:p>
            <a:pPr marL="68580" indent="0">
              <a:buNone/>
            </a:pPr>
            <a:r>
              <a:rPr lang="de-DE" dirty="0"/>
              <a:t>	</a:t>
            </a:r>
            <a:r>
              <a:rPr lang="de-DE" b="1" dirty="0"/>
              <a:t>Jahresüberschuss oder -</a:t>
            </a:r>
            <a:r>
              <a:rPr lang="de-DE" b="1" dirty="0" err="1"/>
              <a:t>fehlbetrag</a:t>
            </a:r>
            <a:endParaRPr lang="de-DE" b="1" dirty="0"/>
          </a:p>
          <a:p>
            <a:pPr marL="68580" indent="0">
              <a:buNone/>
            </a:pPr>
            <a:r>
              <a:rPr lang="de-DE" dirty="0"/>
              <a:t>	(oder </a:t>
            </a:r>
            <a:r>
              <a:rPr lang="de-DE" b="1" dirty="0"/>
              <a:t>Unternehmensergebnis nach Steuern</a:t>
            </a:r>
            <a:r>
              <a:rPr lang="de-DE" dirty="0"/>
              <a:t>)</a:t>
            </a:r>
          </a:p>
          <a:p>
            <a:pPr marL="68580" indent="0">
              <a:buNone/>
            </a:pPr>
            <a:r>
              <a:rPr lang="de-DE" dirty="0"/>
              <a:t>+/-	</a:t>
            </a:r>
            <a:r>
              <a:rPr lang="de-DE" u="sng" dirty="0"/>
              <a:t>Veränderungen von Rücklagen (Klasse 8)</a:t>
            </a:r>
            <a:endParaRPr lang="de-DE" dirty="0"/>
          </a:p>
          <a:p>
            <a:pPr marL="68580" indent="0">
              <a:buNone/>
            </a:pPr>
            <a:r>
              <a:rPr lang="de-DE" dirty="0"/>
              <a:t>	</a:t>
            </a:r>
            <a:r>
              <a:rPr lang="de-DE" b="1" dirty="0"/>
              <a:t>Bilanzgewinn oder </a:t>
            </a:r>
            <a:r>
              <a:rPr lang="de-DE" b="1" dirty="0" smtClean="0"/>
              <a:t>Bilanzverlust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42532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smtClean="0"/>
              <a:t>Die steuerliche </a:t>
            </a:r>
            <a:br>
              <a:rPr lang="de-AT" dirty="0" smtClean="0"/>
            </a:br>
            <a:r>
              <a:rPr lang="de-AT" dirty="0" smtClean="0"/>
              <a:t>Mehr-Weniger-Rechnung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de-AT" dirty="0" smtClean="0"/>
              <a:t>…. für die Berechnung des steuerpflichtigen</a:t>
            </a:r>
            <a:br>
              <a:rPr lang="de-AT" dirty="0" smtClean="0"/>
            </a:br>
            <a:r>
              <a:rPr lang="de-AT" dirty="0" smtClean="0"/>
              <a:t>      Gewinnes</a:t>
            </a:r>
          </a:p>
          <a:p>
            <a:pPr marL="68580" indent="0">
              <a:buNone/>
            </a:pPr>
            <a:r>
              <a:rPr lang="de-AT" dirty="0" smtClean="0"/>
              <a:t>…. durch Kollision unternehmensrechtlicher    </a:t>
            </a:r>
            <a:br>
              <a:rPr lang="de-AT" dirty="0" smtClean="0"/>
            </a:br>
            <a:r>
              <a:rPr lang="de-AT" dirty="0" smtClean="0"/>
              <a:t>      und steuerrechtlicher Vorschriften </a:t>
            </a:r>
            <a:br>
              <a:rPr lang="de-AT" dirty="0" smtClean="0"/>
            </a:br>
            <a:r>
              <a:rPr lang="de-AT" dirty="0" smtClean="0"/>
              <a:t>      notwendig</a:t>
            </a:r>
          </a:p>
          <a:p>
            <a:pPr marL="68580" indent="0">
              <a:buNone/>
            </a:pPr>
            <a:r>
              <a:rPr lang="de-AT" dirty="0" smtClean="0"/>
              <a:t>…. abgeleitet aus der </a:t>
            </a:r>
            <a:r>
              <a:rPr lang="de-AT" dirty="0" err="1" smtClean="0"/>
              <a:t>unternehmensrechtl</a:t>
            </a:r>
            <a:r>
              <a:rPr lang="de-AT" dirty="0" smtClean="0"/>
              <a:t>.</a:t>
            </a:r>
            <a:br>
              <a:rPr lang="de-AT" dirty="0" smtClean="0"/>
            </a:br>
            <a:r>
              <a:rPr lang="de-AT" dirty="0" smtClean="0"/>
              <a:t>      Bilanz</a:t>
            </a:r>
          </a:p>
          <a:p>
            <a:pPr marL="68580" indent="0">
              <a:buNone/>
            </a:pPr>
            <a:r>
              <a:rPr lang="de-AT" dirty="0" smtClean="0"/>
              <a:t>…. </a:t>
            </a:r>
            <a:r>
              <a:rPr lang="de-AT" dirty="0" err="1" smtClean="0"/>
              <a:t>außerbücherlich</a:t>
            </a:r>
            <a:r>
              <a:rPr lang="de-AT" dirty="0" smtClean="0"/>
              <a:t>  vorgenommen     </a:t>
            </a:r>
            <a:br>
              <a:rPr lang="de-AT" dirty="0" smtClean="0"/>
            </a:br>
            <a:r>
              <a:rPr lang="de-AT" dirty="0" smtClean="0"/>
              <a:t>     „Steuerbilanz“</a:t>
            </a:r>
          </a:p>
          <a:p>
            <a:pPr marL="68580" indent="0">
              <a:buNone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34709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Fußzeilenplatzhalt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(c) Mag. Karin Kilian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851650" cy="1498178"/>
          </a:xfrm>
        </p:spPr>
        <p:txBody>
          <a:bodyPr/>
          <a:lstStyle/>
          <a:p>
            <a:pPr eaLnBrk="1" hangingPunct="1">
              <a:defRPr/>
            </a:pPr>
            <a:r>
              <a:rPr lang="de-DE" dirty="0" smtClean="0"/>
              <a:t>Die Steuerbilanz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60575"/>
            <a:ext cx="8229600" cy="15843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de-DE" sz="2000" b="1" dirty="0" smtClean="0">
                <a:solidFill>
                  <a:schemeClr val="bg2">
                    <a:lumMod val="75000"/>
                  </a:schemeClr>
                </a:solidFill>
              </a:rPr>
              <a:t>Maßgeblichkeit der Unternehmensbilanz für die Steuerbilanz </a:t>
            </a:r>
            <a:br>
              <a:rPr lang="de-DE" sz="2000" b="1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de-DE" sz="2000" dirty="0" smtClean="0"/>
              <a:t>= es sind die unternehmensrechtlichen Wertansätze heranzuziehen, soweit keine zwingenden steuerrechtlichen Bestimmungen entgegenstehen</a:t>
            </a:r>
            <a:br>
              <a:rPr lang="de-DE" sz="2000" dirty="0" smtClean="0"/>
            </a:br>
            <a:endParaRPr lang="de-DE" sz="2000" dirty="0" smtClean="0"/>
          </a:p>
          <a:p>
            <a:pPr eaLnBrk="1" hangingPunct="1"/>
            <a:r>
              <a:rPr lang="de-DE" sz="2000" b="1" dirty="0" smtClean="0"/>
              <a:t>Grundsätze</a:t>
            </a:r>
            <a:r>
              <a:rPr lang="de-DE" sz="2000" dirty="0" smtClean="0"/>
              <a:t> für die Berechnung des </a:t>
            </a:r>
            <a:r>
              <a:rPr lang="de-DE" sz="2000" dirty="0" err="1" smtClean="0"/>
              <a:t>steuerpfl</a:t>
            </a:r>
            <a:r>
              <a:rPr lang="de-DE" sz="2000" dirty="0" smtClean="0"/>
              <a:t>. Gewinns/Verlustes:</a:t>
            </a:r>
          </a:p>
        </p:txBody>
      </p:sp>
      <p:graphicFrame>
        <p:nvGraphicFramePr>
          <p:cNvPr id="10285" name="Group 4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8339050"/>
              </p:ext>
            </p:extLst>
          </p:nvPr>
        </p:nvGraphicFramePr>
        <p:xfrm>
          <a:off x="457200" y="3716338"/>
          <a:ext cx="8229600" cy="1981200"/>
        </p:xfrm>
        <a:graphic>
          <a:graphicData uri="http://schemas.openxmlformats.org/drawingml/2006/table">
            <a:tbl>
              <a:tblPr/>
              <a:tblGrid>
                <a:gridCol w="2458616"/>
                <a:gridCol w="2304256"/>
                <a:gridCol w="3466728"/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Unternehmensrecht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Steuerrecht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Anwendung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MUSS-Vorschrift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MUSS-Vorschrift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MUSS Steuerrecht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KANN-Vorschrift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MUSS-Vorschrift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MUSS Steuerrecht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MUSS-Vorschrift</a:t>
                      </a:r>
                      <a:endParaRPr kumimoji="0" 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KANN-Vorschrift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MUSS Unternehmensrecht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KANN-Vorschrift</a:t>
                      </a:r>
                      <a:endParaRPr kumimoji="0" lang="de-DE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KANN-Vorschrift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KANN Unternehmensrecht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038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err="1" smtClean="0"/>
              <a:t>Maßgeblichkeitsprinzip</a:t>
            </a:r>
            <a:r>
              <a:rPr lang="de-AT" dirty="0" smtClean="0"/>
              <a:t>	</a:t>
            </a:r>
            <a:endParaRPr lang="de-AT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dirty="0" smtClean="0"/>
              <a:t>Wenn bei Fall 4 (Kann/Kann) in der U-Bilanz die Kann-Vorschrift gewählt wurde, muss sie auch in der Steuerbilanz angesetzt werden</a:t>
            </a:r>
          </a:p>
          <a:p>
            <a:r>
              <a:rPr lang="de-AT" dirty="0" smtClean="0"/>
              <a:t>Wenn Steuerbegünstigungen in Anspruch genommen werden sollen, müssen sie daher bereits in der U-Bilanz angewendet werden (Umkehr des </a:t>
            </a:r>
            <a:r>
              <a:rPr lang="de-AT" dirty="0" err="1" smtClean="0"/>
              <a:t>Maßgeblichkeits</a:t>
            </a:r>
            <a:r>
              <a:rPr lang="de-AT" dirty="0" smtClean="0"/>
              <a:t>-prinzips)</a:t>
            </a:r>
          </a:p>
          <a:p>
            <a:r>
              <a:rPr lang="de-AT" dirty="0" smtClean="0"/>
              <a:t>Kleine Untern. bilanzieren häufig nur nach Steuerrecht </a:t>
            </a:r>
            <a:r>
              <a:rPr lang="de-AT" dirty="0" smtClean="0">
                <a:sym typeface="Wingdings" pitchFamily="2" charset="2"/>
              </a:rPr>
              <a:t> Verstoß gegen GOB!!!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86683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Fußzeilenplatzhalt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(c) Mag. Karin Kilian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de-DE" dirty="0" smtClean="0"/>
              <a:t>Errechnung des </a:t>
            </a:r>
            <a:r>
              <a:rPr lang="de-DE" dirty="0" err="1" smtClean="0"/>
              <a:t>steuerpfl</a:t>
            </a:r>
            <a:r>
              <a:rPr lang="de-DE" dirty="0" smtClean="0"/>
              <a:t>. Gewinns/Verlustes: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e-DE" dirty="0" smtClean="0"/>
              <a:t>         Erträge lt. </a:t>
            </a:r>
            <a:r>
              <a:rPr lang="de-DE" dirty="0" err="1" smtClean="0"/>
              <a:t>GuV</a:t>
            </a:r>
            <a:endParaRPr lang="de-DE" dirty="0" smtClean="0"/>
          </a:p>
          <a:p>
            <a:pPr eaLnBrk="1" hangingPunct="1">
              <a:buFontTx/>
              <a:buNone/>
            </a:pPr>
            <a:r>
              <a:rPr lang="de-DE" dirty="0" smtClean="0"/>
              <a:t>   -     </a:t>
            </a:r>
            <a:r>
              <a:rPr lang="de-DE" u="sng" dirty="0" smtClean="0"/>
              <a:t>Aufwände lt. </a:t>
            </a:r>
            <a:r>
              <a:rPr lang="de-DE" u="sng" dirty="0" err="1" smtClean="0"/>
              <a:t>GuV</a:t>
            </a:r>
            <a:endParaRPr lang="de-DE" u="sng" dirty="0" smtClean="0"/>
          </a:p>
          <a:p>
            <a:pPr eaLnBrk="1" hangingPunct="1">
              <a:buFontTx/>
              <a:buNone/>
            </a:pPr>
            <a:r>
              <a:rPr lang="de-DE" dirty="0" smtClean="0"/>
              <a:t>         Bilanzgewinn/-verlust</a:t>
            </a:r>
            <a:br>
              <a:rPr lang="de-DE" dirty="0" smtClean="0"/>
            </a:br>
            <a:r>
              <a:rPr lang="de-DE" dirty="0" smtClean="0"/>
              <a:t>+    Zurechnungsposten der </a:t>
            </a:r>
            <a:r>
              <a:rPr lang="de-DE" dirty="0" err="1" smtClean="0"/>
              <a:t>strl</a:t>
            </a:r>
            <a:r>
              <a:rPr lang="de-DE" dirty="0" smtClean="0"/>
              <a:t>. M-W-Re.</a:t>
            </a:r>
          </a:p>
          <a:p>
            <a:pPr eaLnBrk="1" hangingPunct="1">
              <a:buFontTx/>
              <a:buNone/>
            </a:pPr>
            <a:r>
              <a:rPr lang="de-DE" dirty="0"/>
              <a:t> </a:t>
            </a:r>
            <a:r>
              <a:rPr lang="de-DE" dirty="0" smtClean="0"/>
              <a:t>   -    </a:t>
            </a:r>
            <a:r>
              <a:rPr lang="de-DE" u="sng" dirty="0" smtClean="0"/>
              <a:t>Abzugsposten der </a:t>
            </a:r>
            <a:r>
              <a:rPr lang="de-DE" u="sng" dirty="0" err="1" smtClean="0"/>
              <a:t>strl</a:t>
            </a:r>
            <a:r>
              <a:rPr lang="de-DE" u="sng" dirty="0" smtClean="0"/>
              <a:t>. M-W-Rechnung </a:t>
            </a:r>
          </a:p>
          <a:p>
            <a:pPr eaLnBrk="1" hangingPunct="1">
              <a:buFontTx/>
              <a:buNone/>
            </a:pPr>
            <a:r>
              <a:rPr lang="de-DE" dirty="0"/>
              <a:t> </a:t>
            </a:r>
            <a:r>
              <a:rPr lang="de-DE" dirty="0" smtClean="0"/>
              <a:t>        Zwischensumme</a:t>
            </a:r>
          </a:p>
          <a:p>
            <a:pPr eaLnBrk="1" hangingPunct="1">
              <a:buFontTx/>
              <a:buNone/>
            </a:pPr>
            <a:r>
              <a:rPr lang="de-DE" dirty="0"/>
              <a:t> </a:t>
            </a:r>
            <a:r>
              <a:rPr lang="de-DE" dirty="0" smtClean="0"/>
              <a:t>   -    Gewinnfreibetrag   </a:t>
            </a:r>
          </a:p>
          <a:p>
            <a:pPr eaLnBrk="1" hangingPunct="1">
              <a:buFontTx/>
              <a:buNone/>
            </a:pPr>
            <a:r>
              <a:rPr lang="de-DE" dirty="0"/>
              <a:t> </a:t>
            </a:r>
            <a:r>
              <a:rPr lang="de-DE" dirty="0" smtClean="0"/>
              <a:t>        Steuerpflichtiger Gewinn/Verlust                                </a:t>
            </a:r>
          </a:p>
        </p:txBody>
      </p:sp>
      <p:cxnSp>
        <p:nvCxnSpPr>
          <p:cNvPr id="3" name="Gerade Verbindung 2"/>
          <p:cNvCxnSpPr/>
          <p:nvPr/>
        </p:nvCxnSpPr>
        <p:spPr>
          <a:xfrm>
            <a:off x="1979712" y="4869160"/>
            <a:ext cx="55446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975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Fußzeilenplatzhalt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(c) Mag. Karin Kilian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de-DE" b="1" dirty="0" smtClean="0"/>
              <a:t>Zurechnungsposten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de-DE" sz="2000" dirty="0" smtClean="0"/>
              <a:t>Spenden (ausgenommen an begünstigte Empfänger lt. </a:t>
            </a:r>
            <a:r>
              <a:rPr lang="de-DE" sz="2000" dirty="0" smtClean="0">
                <a:hlinkClick r:id="rId2"/>
              </a:rPr>
              <a:t>www.bmf.gv.at</a:t>
            </a:r>
            <a:r>
              <a:rPr lang="de-DE" sz="2000" dirty="0" smtClean="0"/>
              <a:t>) „Absetzbare Steuern“ bis max. 10% des Vorjahresgewinns</a:t>
            </a:r>
          </a:p>
          <a:p>
            <a:pPr eaLnBrk="1" hangingPunct="1">
              <a:lnSpc>
                <a:spcPct val="90000"/>
              </a:lnSpc>
            </a:pPr>
            <a:r>
              <a:rPr lang="de-DE" sz="2000" dirty="0" err="1" smtClean="0"/>
              <a:t>KESt</a:t>
            </a:r>
            <a:r>
              <a:rPr lang="de-DE" sz="2000" dirty="0" smtClean="0"/>
              <a:t> (Bank-/WP-Zinsen), </a:t>
            </a:r>
            <a:r>
              <a:rPr lang="de-DE" sz="2000" dirty="0" err="1" smtClean="0"/>
              <a:t>KöSt</a:t>
            </a:r>
            <a:r>
              <a:rPr lang="de-DE" sz="2000" dirty="0" smtClean="0"/>
              <a:t> (bei </a:t>
            </a:r>
            <a:r>
              <a:rPr lang="de-DE" sz="2000" dirty="0" err="1" smtClean="0"/>
              <a:t>Kapitalgesellsch</a:t>
            </a:r>
            <a:r>
              <a:rPr lang="de-DE" sz="2000" dirty="0" smtClean="0"/>
              <a:t>.)</a:t>
            </a:r>
          </a:p>
          <a:p>
            <a:pPr eaLnBrk="1" hangingPunct="1">
              <a:lnSpc>
                <a:spcPct val="90000"/>
              </a:lnSpc>
            </a:pPr>
            <a:r>
              <a:rPr lang="de-DE" sz="2000" dirty="0" smtClean="0"/>
              <a:t>Aufwendungen für Lebensführung soweit sie Gewinn mindernd verbucht wurden (auch wenn </a:t>
            </a:r>
            <a:r>
              <a:rPr lang="de-DE" sz="2000" dirty="0" err="1" smtClean="0"/>
              <a:t>betriebl</a:t>
            </a:r>
            <a:r>
              <a:rPr lang="de-DE" sz="2000" dirty="0" smtClean="0"/>
              <a:t>. veranlasste Aufwendungen unangemessen hoch sind z. B. </a:t>
            </a:r>
            <a:r>
              <a:rPr lang="de-DE" sz="2000" dirty="0" err="1" smtClean="0"/>
              <a:t>PKW‘s</a:t>
            </a:r>
            <a:r>
              <a:rPr lang="de-DE" sz="2000" dirty="0" smtClean="0"/>
              <a:t> u. Kombis über 40.000,-- €)</a:t>
            </a:r>
          </a:p>
          <a:p>
            <a:pPr eaLnBrk="1" hangingPunct="1">
              <a:lnSpc>
                <a:spcPct val="90000"/>
              </a:lnSpc>
            </a:pPr>
            <a:r>
              <a:rPr lang="de-DE" sz="2000" dirty="0" smtClean="0"/>
              <a:t>Tages- und Nächtigungsgelder, die die amtlichen Sätze übersteigen (Taggeld € 26,40; Nächtigungs-geld € 15,--; übersteigender Betrag ist Zurechnungsposten)</a:t>
            </a:r>
          </a:p>
        </p:txBody>
      </p:sp>
    </p:spTree>
    <p:extLst>
      <p:ext uri="{BB962C8B-B14F-4D97-AF65-F5344CB8AC3E}">
        <p14:creationId xmlns:p14="http://schemas.microsoft.com/office/powerpoint/2010/main" val="1810696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Fußzeilenplatzhalt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(c) Mag. Karin Kilian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de-DE" b="1" dirty="0" smtClean="0"/>
              <a:t>Zurechnungsposten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de-DE" sz="2000" dirty="0" smtClean="0"/>
              <a:t>Im Wohnungsverband gelegene Arbeitszimmer sind nur abzugsfähig, wenn sie der Mittelpunkt der betrieblichen/beruflichen Tätigkeit sind)</a:t>
            </a:r>
          </a:p>
          <a:p>
            <a:pPr eaLnBrk="1" hangingPunct="1">
              <a:lnSpc>
                <a:spcPct val="90000"/>
              </a:lnSpc>
            </a:pPr>
            <a:r>
              <a:rPr lang="de-DE" sz="2000" dirty="0" smtClean="0"/>
              <a:t>Repräsentationsaufwendungen (bei Nachweis einer überwiegend betrieblichen Veranlassung zu 50% abzugsfähig )</a:t>
            </a:r>
          </a:p>
          <a:p>
            <a:pPr eaLnBrk="1" hangingPunct="1">
              <a:lnSpc>
                <a:spcPct val="90000"/>
              </a:lnSpc>
            </a:pPr>
            <a:r>
              <a:rPr lang="de-DE" sz="2000" dirty="0" smtClean="0"/>
              <a:t>Privatanteile </a:t>
            </a:r>
            <a:r>
              <a:rPr lang="de-DE" sz="2000" dirty="0" err="1" smtClean="0"/>
              <a:t>KFZ‘s</a:t>
            </a:r>
            <a:r>
              <a:rPr lang="de-DE" sz="2000" dirty="0" smtClean="0"/>
              <a:t>, Telefonkosten, Betriebskosten etc. sind hinzuzurechnen, außer sie wurden auf dem Konto Privat erfasst</a:t>
            </a:r>
          </a:p>
          <a:p>
            <a:pPr eaLnBrk="1" hangingPunct="1">
              <a:lnSpc>
                <a:spcPct val="90000"/>
              </a:lnSpc>
            </a:pPr>
            <a:r>
              <a:rPr lang="de-DE" sz="2000" dirty="0"/>
              <a:t>A</a:t>
            </a:r>
            <a:r>
              <a:rPr lang="de-DE" sz="2000" dirty="0" smtClean="0"/>
              <a:t>bschreibungsdifferenzen (</a:t>
            </a:r>
            <a:r>
              <a:rPr lang="de-DE" sz="2000" dirty="0" err="1" smtClean="0"/>
              <a:t>PKW‘s</a:t>
            </a:r>
            <a:r>
              <a:rPr lang="de-DE" sz="2000" dirty="0" smtClean="0"/>
              <a:t> u. Kombis mind. 8 J. ND) sind hinzuzurechnen</a:t>
            </a:r>
          </a:p>
          <a:p>
            <a:pPr eaLnBrk="1" hangingPunct="1">
              <a:lnSpc>
                <a:spcPct val="90000"/>
              </a:lnSpc>
            </a:pPr>
            <a:r>
              <a:rPr lang="de-DE" sz="2000" dirty="0" smtClean="0"/>
              <a:t>Zuweisung zu Pauschalen WB zu Forderungen sind steuerlich nicht abzugsfähig, lfr. Rückstellungen nur bis max. 80%</a:t>
            </a:r>
          </a:p>
        </p:txBody>
      </p:sp>
    </p:spTree>
    <p:extLst>
      <p:ext uri="{BB962C8B-B14F-4D97-AF65-F5344CB8AC3E}">
        <p14:creationId xmlns:p14="http://schemas.microsoft.com/office/powerpoint/2010/main" val="3461712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/>
              <a:t>Abzugsposten</a:t>
            </a:r>
            <a:endParaRPr lang="de-AT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Auflösung von Pauschalen WB zu Ford. oder lfr. Rückstellungen </a:t>
            </a:r>
          </a:p>
          <a:p>
            <a:r>
              <a:rPr lang="de-AT" dirty="0" smtClean="0"/>
              <a:t>Endbesteuerte Zins- und Dividenden-erträge</a:t>
            </a:r>
          </a:p>
          <a:p>
            <a:r>
              <a:rPr lang="de-AT" dirty="0" smtClean="0"/>
              <a:t>Bildungsfreibetrag von max. 20% der Fortbildungskosten (externer/interner Bildungsfreibetrag) od. 6% Bildungsprämie statt ext. BFB als Steuergutschrift beim FA (interessant für ertragsschwache Unternehmen)</a:t>
            </a:r>
          </a:p>
          <a:p>
            <a:pPr marL="68580" indent="0">
              <a:buNone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024145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/>
              <a:t>Gewinnfreibetrag</a:t>
            </a:r>
            <a:endParaRPr lang="de-AT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Für natürliche Personen</a:t>
            </a:r>
          </a:p>
          <a:p>
            <a:r>
              <a:rPr lang="de-AT" dirty="0" smtClean="0"/>
              <a:t>13% vom </a:t>
            </a:r>
            <a:r>
              <a:rPr lang="de-AT" dirty="0" err="1" smtClean="0"/>
              <a:t>strl</a:t>
            </a:r>
            <a:r>
              <a:rPr lang="de-AT" dirty="0" smtClean="0"/>
              <a:t>. Gewinn, max. € 100.000,--</a:t>
            </a:r>
          </a:p>
          <a:p>
            <a:r>
              <a:rPr lang="de-AT" dirty="0" smtClean="0"/>
              <a:t>Grundfreibetrag: 13% von € 30.000,--</a:t>
            </a:r>
          </a:p>
          <a:p>
            <a:r>
              <a:rPr lang="de-AT" dirty="0" smtClean="0"/>
              <a:t>Investitionsbedingter Freibetrag: </a:t>
            </a:r>
            <a:br>
              <a:rPr lang="de-AT" dirty="0" smtClean="0"/>
            </a:br>
            <a:r>
              <a:rPr lang="de-AT" dirty="0" smtClean="0"/>
              <a:t>13% vom übersteigenden Gewinn, wenn Investitionen in dieser Höhe getätigt wurden (in abnutzbares AV mit einer Nutzungsdauer von mindestens 4 Jahren oder begünstigte WP)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9894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Wer muss wie bilanzieren?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b="1" dirty="0" smtClean="0">
                <a:solidFill>
                  <a:schemeClr val="bg2">
                    <a:lumMod val="50000"/>
                  </a:schemeClr>
                </a:solidFill>
              </a:rPr>
              <a:t>Einzelunternehmen und Personengesellschaften (OG, KG)</a:t>
            </a:r>
            <a:br>
              <a:rPr lang="de-DE" sz="20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2000" b="1" dirty="0" smtClean="0"/>
              <a:t>bis € 220.000,-- Umsatz im Vorjahr</a:t>
            </a: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>
                <a:sym typeface="Wingdings" pitchFamily="2" charset="2"/>
              </a:rPr>
              <a:t> wahlweise Pauschalierung, Einnahmen/Aus-gaben-Rechnung oder doppelte BH möglich</a:t>
            </a:r>
            <a:br>
              <a:rPr lang="de-DE" sz="2000" dirty="0" smtClean="0">
                <a:sym typeface="Wingdings" pitchFamily="2" charset="2"/>
              </a:rPr>
            </a:br>
            <a:r>
              <a:rPr lang="de-DE" sz="2000" b="1" dirty="0" smtClean="0">
                <a:sym typeface="Wingdings" pitchFamily="2" charset="2"/>
              </a:rPr>
              <a:t>bis  € 700.000,-- Umsatz im Vorjahr</a:t>
            </a:r>
            <a:br>
              <a:rPr lang="de-DE" sz="2000" b="1" dirty="0" smtClean="0">
                <a:sym typeface="Wingdings" pitchFamily="2" charset="2"/>
              </a:rPr>
            </a:br>
            <a:r>
              <a:rPr lang="de-DE" sz="2000" dirty="0" smtClean="0">
                <a:sym typeface="Wingdings" pitchFamily="2" charset="2"/>
              </a:rPr>
              <a:t> wahlweise E/A-Rechnung oder doppelte BH</a:t>
            </a:r>
            <a:br>
              <a:rPr lang="de-DE" sz="2000" dirty="0" smtClean="0">
                <a:sym typeface="Wingdings" pitchFamily="2" charset="2"/>
              </a:rPr>
            </a:br>
            <a:r>
              <a:rPr lang="de-DE" sz="2000" dirty="0" smtClean="0">
                <a:sym typeface="Wingdings" pitchFamily="2" charset="2"/>
              </a:rPr>
              <a:t>bei Umsatz-Überschreitung (2x € 700.000,-- oder </a:t>
            </a:r>
            <a:br>
              <a:rPr lang="de-DE" sz="2000" dirty="0" smtClean="0">
                <a:sym typeface="Wingdings" pitchFamily="2" charset="2"/>
              </a:rPr>
            </a:br>
            <a:r>
              <a:rPr lang="de-DE" sz="2000" dirty="0" smtClean="0">
                <a:sym typeface="Wingdings" pitchFamily="2" charset="2"/>
              </a:rPr>
              <a:t>1x € 900.000,--) doppelte BH verpflichtend</a:t>
            </a:r>
          </a:p>
          <a:p>
            <a:r>
              <a:rPr lang="de-DE" sz="2000" b="1" dirty="0">
                <a:solidFill>
                  <a:schemeClr val="bg2">
                    <a:lumMod val="50000"/>
                  </a:schemeClr>
                </a:solidFill>
              </a:rPr>
              <a:t>Kapitalgesellschaften (GmbH, AG, GmbH &amp; </a:t>
            </a:r>
            <a:r>
              <a:rPr lang="de-DE" sz="2000" b="1" dirty="0" err="1" smtClean="0">
                <a:solidFill>
                  <a:schemeClr val="bg2">
                    <a:lumMod val="50000"/>
                  </a:schemeClr>
                </a:solidFill>
              </a:rPr>
              <a:t>CoKG</a:t>
            </a:r>
            <a:r>
              <a:rPr lang="de-DE" sz="2000" b="1" dirty="0">
                <a:solidFill>
                  <a:schemeClr val="bg2">
                    <a:lumMod val="50000"/>
                  </a:schemeClr>
                </a:solidFill>
              </a:rPr>
              <a:t>)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 smtClean="0"/>
              <a:t>doppelte </a:t>
            </a:r>
            <a:r>
              <a:rPr lang="de-DE" sz="2000" dirty="0"/>
              <a:t>BH zwingend </a:t>
            </a:r>
            <a:r>
              <a:rPr lang="de-DE" sz="2000" dirty="0" smtClean="0"/>
              <a:t>vorgeschrieben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41755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Normenhierarchie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b="1" dirty="0" smtClean="0">
                <a:solidFill>
                  <a:srgbClr val="92D050"/>
                </a:solidFill>
              </a:rPr>
              <a:t>EG RL 4; 7; 8 </a:t>
            </a:r>
            <a:r>
              <a:rPr lang="de-DE" dirty="0" smtClean="0"/>
              <a:t>(4., 7., 8. EU-Richtlinie)</a:t>
            </a:r>
          </a:p>
          <a:p>
            <a:r>
              <a:rPr lang="de-DE" b="1" dirty="0">
                <a:solidFill>
                  <a:srgbClr val="92D050"/>
                </a:solidFill>
              </a:rPr>
              <a:t>UGB</a:t>
            </a:r>
            <a:r>
              <a:rPr lang="de-DE" dirty="0" smtClean="0"/>
              <a:t> (Unternehmergesetzbuch), </a:t>
            </a:r>
            <a:br>
              <a:rPr lang="de-DE" dirty="0" smtClean="0"/>
            </a:br>
            <a:r>
              <a:rPr lang="de-DE" b="1" dirty="0" smtClean="0">
                <a:solidFill>
                  <a:srgbClr val="92D050"/>
                </a:solidFill>
              </a:rPr>
              <a:t>EStG </a:t>
            </a:r>
            <a:r>
              <a:rPr lang="de-DE" dirty="0" smtClean="0">
                <a:solidFill>
                  <a:schemeClr val="tx1"/>
                </a:solidFill>
              </a:rPr>
              <a:t>(Einkommenssteuergesetz)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b="1" dirty="0">
                <a:solidFill>
                  <a:srgbClr val="92D050"/>
                </a:solidFill>
              </a:rPr>
              <a:t>GOB</a:t>
            </a:r>
            <a:r>
              <a:rPr lang="de-DE" dirty="0" smtClean="0"/>
              <a:t> (Grundsätze ordnungsgemäßer Buchführung)</a:t>
            </a:r>
          </a:p>
          <a:p>
            <a:pPr marL="68580" indent="0">
              <a:buNone/>
            </a:pPr>
            <a:r>
              <a:rPr lang="de-DE" dirty="0" smtClean="0"/>
              <a:t>Bei Konzernen zusätzlich:</a:t>
            </a:r>
          </a:p>
          <a:p>
            <a:pPr marL="68580" indent="0">
              <a:buNone/>
            </a:pPr>
            <a:r>
              <a:rPr lang="de-DE" b="1" dirty="0" smtClean="0">
                <a:solidFill>
                  <a:srgbClr val="92D050"/>
                </a:solidFill>
              </a:rPr>
              <a:t>IAS</a:t>
            </a:r>
          </a:p>
          <a:p>
            <a:pPr marL="68580" indent="0">
              <a:buNone/>
            </a:pPr>
            <a:r>
              <a:rPr lang="de-DE" b="1" dirty="0" smtClean="0">
                <a:solidFill>
                  <a:srgbClr val="92D050"/>
                </a:solidFill>
              </a:rPr>
              <a:t>US-GAAP</a:t>
            </a:r>
            <a:r>
              <a:rPr lang="de-DE" dirty="0" smtClean="0"/>
              <a:t> für an US-Börsen notierende Konzerne</a:t>
            </a:r>
            <a:br>
              <a:rPr lang="de-DE" dirty="0" smtClean="0"/>
            </a:br>
            <a:r>
              <a:rPr lang="de-DE" dirty="0" smtClean="0"/>
              <a:t>IAS = International </a:t>
            </a:r>
            <a:r>
              <a:rPr lang="de-DE" dirty="0" err="1" smtClean="0"/>
              <a:t>Accounting</a:t>
            </a:r>
            <a:r>
              <a:rPr lang="de-DE" dirty="0" smtClean="0"/>
              <a:t> Standards</a:t>
            </a:r>
            <a:br>
              <a:rPr lang="de-DE" dirty="0" smtClean="0"/>
            </a:br>
            <a:r>
              <a:rPr lang="de-DE" dirty="0" smtClean="0"/>
              <a:t>US-GAAP = Generally </a:t>
            </a:r>
            <a:r>
              <a:rPr lang="de-DE" dirty="0" err="1"/>
              <a:t>A</a:t>
            </a:r>
            <a:r>
              <a:rPr lang="de-DE" dirty="0" err="1" smtClean="0"/>
              <a:t>ccepted</a:t>
            </a:r>
            <a:r>
              <a:rPr lang="de-DE" dirty="0" smtClean="0"/>
              <a:t> </a:t>
            </a:r>
            <a:r>
              <a:rPr lang="de-DE" dirty="0" err="1"/>
              <a:t>A</a:t>
            </a:r>
            <a:r>
              <a:rPr lang="de-DE" dirty="0" err="1" smtClean="0"/>
              <a:t>ccounting</a:t>
            </a:r>
            <a:r>
              <a:rPr lang="de-DE" dirty="0" smtClean="0"/>
              <a:t> </a:t>
            </a:r>
            <a:r>
              <a:rPr lang="de-DE" dirty="0" err="1" smtClean="0"/>
              <a:t>Principles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674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dirty="0"/>
          </a:p>
        </p:txBody>
      </p:sp>
      <p:sp>
        <p:nvSpPr>
          <p:cNvPr id="4099" name="Fußzeilenplatzhalt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(c) Mag. Karin Kilian</a:t>
            </a:r>
          </a:p>
        </p:txBody>
      </p:sp>
      <p:sp>
        <p:nvSpPr>
          <p:cNvPr id="410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de-DE" dirty="0" smtClean="0"/>
              <a:t>Vorschriften für die Erstellung des Jahresabschlusses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Erstellungspflicht und Erstellungszeitpunkt</a:t>
            </a:r>
          </a:p>
          <a:p>
            <a:pPr eaLnBrk="1" hangingPunct="1"/>
            <a:r>
              <a:rPr lang="de-DE" dirty="0" smtClean="0"/>
              <a:t>Grundsätze ordnungsgemäßer Bilanzierung</a:t>
            </a:r>
          </a:p>
          <a:p>
            <a:pPr eaLnBrk="1" hangingPunct="1"/>
            <a:r>
              <a:rPr lang="de-DE" dirty="0" smtClean="0"/>
              <a:t>Bewertung der Bilanzpositionen</a:t>
            </a:r>
          </a:p>
          <a:p>
            <a:pPr eaLnBrk="1" hangingPunct="1"/>
            <a:r>
              <a:rPr lang="de-DE" dirty="0" smtClean="0"/>
              <a:t>Inhalt und Gliederung der Bilanz und der </a:t>
            </a:r>
            <a:br>
              <a:rPr lang="de-DE" dirty="0" smtClean="0"/>
            </a:br>
            <a:r>
              <a:rPr lang="de-DE" dirty="0" err="1" smtClean="0"/>
              <a:t>GuV</a:t>
            </a:r>
            <a:r>
              <a:rPr lang="de-DE" dirty="0" smtClean="0"/>
              <a:t>-Rechnung</a:t>
            </a:r>
          </a:p>
        </p:txBody>
      </p:sp>
    </p:spTree>
    <p:extLst>
      <p:ext uri="{BB962C8B-B14F-4D97-AF65-F5344CB8AC3E}">
        <p14:creationId xmlns:p14="http://schemas.microsoft.com/office/powerpoint/2010/main" val="1042544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ußzeilenplatzhalt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(c) Mag. Karin Kilian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de-DE" dirty="0" smtClean="0"/>
              <a:t>Erstellungspflicht und Erstellungszeitpunkt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de-DE" sz="2400" dirty="0" smtClean="0"/>
              <a:t>SBK und </a:t>
            </a:r>
            <a:r>
              <a:rPr lang="de-DE" sz="2400" dirty="0" err="1" smtClean="0"/>
              <a:t>GuV</a:t>
            </a:r>
            <a:endParaRPr lang="de-DE" sz="2400" dirty="0" smtClean="0"/>
          </a:p>
          <a:p>
            <a:pPr>
              <a:lnSpc>
                <a:spcPct val="90000"/>
              </a:lnSpc>
            </a:pPr>
            <a:r>
              <a:rPr lang="de-DE" sz="2400" dirty="0" smtClean="0"/>
              <a:t>Geschäftsjahr darf 12 Mo. nicht überschreiten</a:t>
            </a:r>
          </a:p>
          <a:p>
            <a:pPr>
              <a:lnSpc>
                <a:spcPct val="90000"/>
              </a:lnSpc>
            </a:pPr>
            <a:r>
              <a:rPr lang="de-DE" dirty="0" smtClean="0"/>
              <a:t>Bilanzstichtag </a:t>
            </a:r>
            <a:r>
              <a:rPr lang="de-DE" dirty="0"/>
              <a:t>31.12. od. anderer Tag (</a:t>
            </a:r>
            <a:r>
              <a:rPr lang="de-DE" dirty="0" smtClean="0"/>
              <a:t>Wirtschaftsjahr)</a:t>
            </a:r>
            <a:endParaRPr lang="de-DE" sz="2400" dirty="0" smtClean="0"/>
          </a:p>
          <a:p>
            <a:pPr eaLnBrk="1" hangingPunct="1">
              <a:lnSpc>
                <a:spcPct val="90000"/>
              </a:lnSpc>
            </a:pPr>
            <a:r>
              <a:rPr lang="de-DE" sz="2400" dirty="0" smtClean="0"/>
              <a:t>Jahresabschluss innerhalb der ersten 9 Monate des Folgejahres (Bilanzerstellungstag)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dirty="0" smtClean="0"/>
              <a:t>Jahresabschluss ist vom Unternehmer zu unterzeichnen</a:t>
            </a:r>
          </a:p>
          <a:p>
            <a:pPr eaLnBrk="1" hangingPunct="1">
              <a:lnSpc>
                <a:spcPct val="90000"/>
              </a:lnSpc>
            </a:pPr>
            <a:r>
              <a:rPr lang="de-DE" sz="2400" dirty="0" smtClean="0"/>
              <a:t>Zu berücksichtigen sind alle Tatsachen, die bis zum Abschlussstichtag eingetreten sind, aber erst bis zum Abschlusserstellungstag bekannt werden.</a:t>
            </a:r>
          </a:p>
        </p:txBody>
      </p:sp>
    </p:spTree>
    <p:extLst>
      <p:ext uri="{BB962C8B-B14F-4D97-AF65-F5344CB8AC3E}">
        <p14:creationId xmlns:p14="http://schemas.microsoft.com/office/powerpoint/2010/main" val="1523564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GOB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1196752"/>
            <a:ext cx="6777317" cy="4635877"/>
          </a:xfrm>
        </p:spPr>
        <p:txBody>
          <a:bodyPr>
            <a:normAutofit fontScale="92500" lnSpcReduction="10000"/>
          </a:bodyPr>
          <a:lstStyle/>
          <a:p>
            <a:pPr marL="525780" indent="-457200">
              <a:buFont typeface="+mj-lt"/>
              <a:buAutoNum type="arabicPeriod"/>
            </a:pPr>
            <a:r>
              <a:rPr lang="de-DE" b="1" dirty="0" smtClean="0"/>
              <a:t>Bilanzwahrheit</a:t>
            </a:r>
          </a:p>
          <a:p>
            <a:pPr marL="525780" indent="-457200">
              <a:buFont typeface="+mj-lt"/>
              <a:buAutoNum type="arabicPeriod"/>
            </a:pPr>
            <a:r>
              <a:rPr lang="de-DE" b="1" dirty="0" smtClean="0"/>
              <a:t>Vollständigkeit</a:t>
            </a:r>
          </a:p>
          <a:p>
            <a:pPr marL="525780" indent="-457200">
              <a:buFont typeface="+mj-lt"/>
              <a:buAutoNum type="arabicPeriod"/>
            </a:pPr>
            <a:r>
              <a:rPr lang="de-DE" b="1" dirty="0" smtClean="0"/>
              <a:t>Bilanzklarheit</a:t>
            </a:r>
          </a:p>
          <a:p>
            <a:pPr marL="525780" indent="-457200">
              <a:buFont typeface="+mj-lt"/>
              <a:buAutoNum type="arabicPeriod"/>
            </a:pPr>
            <a:r>
              <a:rPr lang="de-DE" b="1" dirty="0" smtClean="0"/>
              <a:t>Grundsatz der U-Fortführung</a:t>
            </a:r>
          </a:p>
          <a:p>
            <a:pPr marL="525780" indent="-457200">
              <a:buFont typeface="+mj-lt"/>
              <a:buAutoNum type="arabicPeriod"/>
            </a:pPr>
            <a:r>
              <a:rPr lang="de-DE" b="1" dirty="0" smtClean="0"/>
              <a:t>Einzelbewertung</a:t>
            </a:r>
            <a:r>
              <a:rPr lang="de-DE" dirty="0" smtClean="0"/>
              <a:t> -&gt; Ausnahmen:</a:t>
            </a:r>
          </a:p>
          <a:p>
            <a:pPr marL="365760" lvl="1" indent="0">
              <a:buNone/>
            </a:pPr>
            <a:r>
              <a:rPr lang="de-DE" dirty="0" smtClean="0"/>
              <a:t>  Festwert, Gruppenbewertung mit </a:t>
            </a:r>
            <a:r>
              <a:rPr lang="de-DE" dirty="0" err="1" smtClean="0"/>
              <a:t>gew</a:t>
            </a:r>
            <a:r>
              <a:rPr lang="de-DE" dirty="0" smtClean="0"/>
              <a:t>. Ø, </a:t>
            </a:r>
            <a:br>
              <a:rPr lang="de-DE" dirty="0" smtClean="0"/>
            </a:br>
            <a:r>
              <a:rPr lang="de-DE" dirty="0" smtClean="0"/>
              <a:t>  </a:t>
            </a:r>
            <a:r>
              <a:rPr lang="de-DE" dirty="0" err="1" smtClean="0"/>
              <a:t>Verbrauchsverfolgeverfahren</a:t>
            </a:r>
            <a:r>
              <a:rPr lang="de-DE" dirty="0" smtClean="0"/>
              <a:t> wie </a:t>
            </a:r>
            <a:r>
              <a:rPr lang="de-DE" dirty="0" err="1" smtClean="0"/>
              <a:t>Fifo</a:t>
            </a:r>
            <a:endParaRPr lang="de-DE" dirty="0" smtClean="0"/>
          </a:p>
          <a:p>
            <a:pPr marL="525780" indent="-457200">
              <a:buFont typeface="+mj-lt"/>
              <a:buAutoNum type="arabicPeriod"/>
            </a:pPr>
            <a:r>
              <a:rPr lang="de-DE" b="1" dirty="0" smtClean="0"/>
              <a:t>Grundsatz der kfm. Vorsicht</a:t>
            </a:r>
          </a:p>
          <a:p>
            <a:pPr lvl="1"/>
            <a:r>
              <a:rPr lang="de-DE" dirty="0" smtClean="0"/>
              <a:t>Nur tatsächliche Gewinne ausweisen</a:t>
            </a:r>
          </a:p>
          <a:p>
            <a:pPr lvl="1"/>
            <a:r>
              <a:rPr lang="de-DE" dirty="0" smtClean="0"/>
              <a:t>Imparitätsprinzip (Risiken auch nur bei Vorhersehbarkeit ausweisen)</a:t>
            </a:r>
          </a:p>
          <a:p>
            <a:pPr lvl="1"/>
            <a:r>
              <a:rPr lang="de-DE" dirty="0" smtClean="0"/>
              <a:t>NWP bei Vermögen</a:t>
            </a:r>
          </a:p>
          <a:p>
            <a:pPr lvl="1"/>
            <a:r>
              <a:rPr lang="de-DE" dirty="0" smtClean="0"/>
              <a:t>HWP bei Verbindlichkeiten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9745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GOB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/>
          <a:lstStyle/>
          <a:p>
            <a:r>
              <a:rPr lang="de-DE" b="1" dirty="0" smtClean="0"/>
              <a:t>Stichtagsprinzip</a:t>
            </a:r>
          </a:p>
          <a:p>
            <a:r>
              <a:rPr lang="de-DE" b="1" dirty="0" smtClean="0"/>
              <a:t>Grundsatz der Periodenabgrenzung</a:t>
            </a:r>
          </a:p>
          <a:p>
            <a:r>
              <a:rPr lang="de-DE" b="1" dirty="0" smtClean="0"/>
              <a:t>Grundsatz der Bilanzkontinuität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EBK=SBK des Vorjahres</a:t>
            </a:r>
            <a:br>
              <a:rPr lang="de-DE" dirty="0" smtClean="0"/>
            </a:br>
            <a:r>
              <a:rPr lang="de-DE" dirty="0" smtClean="0"/>
              <a:t>Gliederungen beibehalten</a:t>
            </a:r>
            <a:br>
              <a:rPr lang="de-DE" dirty="0" smtClean="0"/>
            </a:br>
            <a:r>
              <a:rPr lang="de-DE" dirty="0" smtClean="0"/>
              <a:t>Bewertungsmethoden beibehalten (Ausnahmen sind möglich)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9012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smtClean="0"/>
              <a:t>Bewertung nach UGB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Nicht abnutzbares AV </a:t>
            </a:r>
            <a:r>
              <a:rPr lang="de-AT" dirty="0" smtClean="0">
                <a:sym typeface="Wingdings" pitchFamily="2" charset="2"/>
              </a:rPr>
              <a:t> gemildertes NWP</a:t>
            </a:r>
          </a:p>
          <a:p>
            <a:r>
              <a:rPr lang="de-AT" dirty="0" smtClean="0">
                <a:sym typeface="Wingdings" pitchFamily="2" charset="2"/>
              </a:rPr>
              <a:t>Abnutzbares AV 	 NWP (mit  </a:t>
            </a:r>
            <a:r>
              <a:rPr lang="de-AT" dirty="0" err="1" smtClean="0">
                <a:sym typeface="Wingdings" pitchFamily="2" charset="2"/>
              </a:rPr>
              <a:t>Afa</a:t>
            </a:r>
            <a:r>
              <a:rPr lang="de-AT" dirty="0" smtClean="0">
                <a:sym typeface="Wingdings" pitchFamily="2" charset="2"/>
              </a:rPr>
              <a:t>)</a:t>
            </a:r>
          </a:p>
          <a:p>
            <a:r>
              <a:rPr lang="de-AT" dirty="0" smtClean="0">
                <a:sym typeface="Wingdings" pitchFamily="2" charset="2"/>
              </a:rPr>
              <a:t>Umlaufvermögen 	 strenges NWP</a:t>
            </a:r>
          </a:p>
          <a:p>
            <a:r>
              <a:rPr lang="de-AT" dirty="0" smtClean="0">
                <a:sym typeface="Wingdings" pitchFamily="2" charset="2"/>
              </a:rPr>
              <a:t>Schulden/</a:t>
            </a:r>
            <a:br>
              <a:rPr lang="de-AT" dirty="0" smtClean="0">
                <a:sym typeface="Wingdings" pitchFamily="2" charset="2"/>
              </a:rPr>
            </a:br>
            <a:r>
              <a:rPr lang="de-AT" dirty="0" smtClean="0">
                <a:sym typeface="Wingdings" pitchFamily="2" charset="2"/>
              </a:rPr>
              <a:t>Verbindlichkeiten	 HWP</a:t>
            </a:r>
            <a:br>
              <a:rPr lang="de-AT" dirty="0" smtClean="0">
                <a:sym typeface="Wingdings" pitchFamily="2" charset="2"/>
              </a:rPr>
            </a:br>
            <a:r>
              <a:rPr lang="de-AT" dirty="0" smtClean="0">
                <a:sym typeface="Wingdings" pitchFamily="2" charset="2"/>
              </a:rPr>
              <a:t/>
            </a:r>
            <a:br>
              <a:rPr lang="de-AT" dirty="0" smtClean="0">
                <a:sym typeface="Wingdings" pitchFamily="2" charset="2"/>
              </a:rPr>
            </a:br>
            <a:r>
              <a:rPr lang="de-AT" b="1" dirty="0" smtClean="0">
                <a:solidFill>
                  <a:schemeClr val="bg2">
                    <a:lumMod val="50000"/>
                  </a:schemeClr>
                </a:solidFill>
                <a:sym typeface="Wingdings" pitchFamily="2" charset="2"/>
              </a:rPr>
              <a:t>… ergibt sich aus dem Prinzip der kfm. Vorsicht (Zielsetzung: Gläubigerschutz)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48144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Bilanz nach UGB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1041721" y="1772816"/>
            <a:ext cx="3419856" cy="4037675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de-DE" sz="2000" b="1" dirty="0" smtClean="0">
                <a:solidFill>
                  <a:srgbClr val="92D050"/>
                </a:solidFill>
              </a:rPr>
              <a:t>Aktiva</a:t>
            </a:r>
          </a:p>
          <a:p>
            <a:pPr marL="68580" indent="0">
              <a:buNone/>
            </a:pPr>
            <a:r>
              <a:rPr lang="de-DE" sz="2000" b="1" dirty="0" smtClean="0"/>
              <a:t>A: Anlagevermögen</a:t>
            </a: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    I. </a:t>
            </a:r>
            <a:r>
              <a:rPr lang="de-DE" sz="2000" dirty="0" err="1" smtClean="0"/>
              <a:t>Immat</a:t>
            </a:r>
            <a:r>
              <a:rPr lang="de-DE" sz="2000" dirty="0" smtClean="0"/>
              <a:t>. AV</a:t>
            </a:r>
            <a:br>
              <a:rPr lang="de-DE" sz="2000" dirty="0" smtClean="0"/>
            </a:br>
            <a:r>
              <a:rPr lang="de-DE" sz="2000" dirty="0" smtClean="0"/>
              <a:t>   II. Sachanlagen</a:t>
            </a:r>
            <a:br>
              <a:rPr lang="de-DE" sz="2000" dirty="0" smtClean="0"/>
            </a:br>
            <a:r>
              <a:rPr lang="de-DE" sz="2000" dirty="0" smtClean="0"/>
              <a:t>  III. Finanz-AV</a:t>
            </a:r>
          </a:p>
          <a:p>
            <a:pPr marL="68580" indent="0">
              <a:buNone/>
            </a:pPr>
            <a:r>
              <a:rPr lang="de-DE" sz="2000" b="1" dirty="0" smtClean="0"/>
              <a:t>B: Umlaufvermögen</a:t>
            </a:r>
          </a:p>
          <a:p>
            <a:pPr marL="68580" indent="0">
              <a:buNone/>
            </a:pPr>
            <a:r>
              <a:rPr lang="de-DE" sz="2000" dirty="0" smtClean="0"/>
              <a:t>   I. Vorräte</a:t>
            </a:r>
            <a:br>
              <a:rPr lang="de-DE" sz="2000" dirty="0" smtClean="0"/>
            </a:br>
            <a:r>
              <a:rPr lang="de-DE" sz="2000" dirty="0" smtClean="0"/>
              <a:t>  II. Forderungen</a:t>
            </a:r>
            <a:br>
              <a:rPr lang="de-DE" sz="2000" dirty="0" smtClean="0"/>
            </a:br>
            <a:r>
              <a:rPr lang="de-DE" sz="2000" dirty="0" smtClean="0"/>
              <a:t> III. Wertpapiere</a:t>
            </a:r>
            <a:br>
              <a:rPr lang="de-DE" sz="2000" dirty="0" smtClean="0"/>
            </a:br>
            <a:r>
              <a:rPr lang="de-DE" sz="2000" dirty="0" smtClean="0"/>
              <a:t> IV. Kassen, Guthaben bei </a:t>
            </a:r>
          </a:p>
          <a:p>
            <a:pPr marL="68580" indent="0">
              <a:buNone/>
            </a:pPr>
            <a:r>
              <a:rPr lang="de-DE" sz="2000" dirty="0"/>
              <a:t> </a:t>
            </a:r>
            <a:r>
              <a:rPr lang="de-DE" sz="2000" dirty="0" smtClean="0"/>
              <a:t>     Kreditinstituten</a:t>
            </a:r>
          </a:p>
          <a:p>
            <a:pPr marL="68580" indent="0">
              <a:buNone/>
            </a:pPr>
            <a:r>
              <a:rPr lang="de-DE" sz="2000" b="1" dirty="0" smtClean="0"/>
              <a:t>C: ARA</a:t>
            </a:r>
            <a:endParaRPr lang="de-DE" sz="2000" b="1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4"/>
          </p:nvPr>
        </p:nvSpPr>
        <p:spPr>
          <a:xfrm>
            <a:off x="4645152" y="1772816"/>
            <a:ext cx="3419856" cy="4037675"/>
          </a:xfrm>
        </p:spPr>
        <p:txBody>
          <a:bodyPr vert="horz" lIns="91440" tIns="45720" rIns="91440" bIns="45720" rtlCol="0">
            <a:normAutofit/>
          </a:bodyPr>
          <a:lstStyle/>
          <a:p>
            <a:pPr marL="68580" indent="0">
              <a:buNone/>
            </a:pPr>
            <a:r>
              <a:rPr lang="de-DE" sz="2000" b="1" dirty="0">
                <a:solidFill>
                  <a:srgbClr val="92D050"/>
                </a:solidFill>
              </a:rPr>
              <a:t>Passiva</a:t>
            </a:r>
            <a:br>
              <a:rPr lang="de-DE" sz="2000" b="1" dirty="0">
                <a:solidFill>
                  <a:srgbClr val="92D050"/>
                </a:solidFill>
              </a:rPr>
            </a:br>
            <a:r>
              <a:rPr lang="de-DE" sz="2000" b="1" dirty="0" smtClean="0">
                <a:solidFill>
                  <a:schemeClr val="tx1"/>
                </a:solidFill>
              </a:rPr>
              <a:t>A: Eigenkapital</a:t>
            </a:r>
            <a:br>
              <a:rPr lang="de-DE" sz="2000" b="1" dirty="0" smtClean="0">
                <a:solidFill>
                  <a:schemeClr val="tx1"/>
                </a:solidFill>
              </a:rPr>
            </a:br>
            <a:r>
              <a:rPr lang="de-DE" sz="2000" dirty="0" smtClean="0">
                <a:solidFill>
                  <a:schemeClr val="tx1"/>
                </a:solidFill>
              </a:rPr>
              <a:t>   I. Nennkapital</a:t>
            </a:r>
            <a:br>
              <a:rPr lang="de-DE" sz="2000" dirty="0" smtClean="0">
                <a:solidFill>
                  <a:schemeClr val="tx1"/>
                </a:solidFill>
              </a:rPr>
            </a:br>
            <a:r>
              <a:rPr lang="de-DE" sz="2000" dirty="0" smtClean="0">
                <a:solidFill>
                  <a:schemeClr val="tx1"/>
                </a:solidFill>
              </a:rPr>
              <a:t>  II. Kapitalrücklagen</a:t>
            </a:r>
            <a:br>
              <a:rPr lang="de-DE" sz="2000" dirty="0" smtClean="0">
                <a:solidFill>
                  <a:schemeClr val="tx1"/>
                </a:solidFill>
              </a:rPr>
            </a:br>
            <a:r>
              <a:rPr lang="de-DE" sz="2000" dirty="0" smtClean="0">
                <a:solidFill>
                  <a:schemeClr val="tx1"/>
                </a:solidFill>
              </a:rPr>
              <a:t>  III. Gewinnrücklagen</a:t>
            </a:r>
            <a:br>
              <a:rPr lang="de-DE" sz="2000" dirty="0" smtClean="0">
                <a:solidFill>
                  <a:schemeClr val="tx1"/>
                </a:solidFill>
              </a:rPr>
            </a:br>
            <a:r>
              <a:rPr lang="de-DE" sz="2000" dirty="0" smtClean="0">
                <a:solidFill>
                  <a:schemeClr val="tx1"/>
                </a:solidFill>
              </a:rPr>
              <a:t> IV. Bilanzgewinn (-verl.)</a:t>
            </a:r>
          </a:p>
          <a:p>
            <a:pPr marL="68580" indent="0">
              <a:buNone/>
            </a:pPr>
            <a:r>
              <a:rPr lang="de-DE" sz="2000" b="1" dirty="0" smtClean="0">
                <a:solidFill>
                  <a:schemeClr val="tx1"/>
                </a:solidFill>
              </a:rPr>
              <a:t>B: Unversteuerte RL</a:t>
            </a:r>
            <a:br>
              <a:rPr lang="de-DE" sz="2000" b="1" dirty="0" smtClean="0">
                <a:solidFill>
                  <a:schemeClr val="tx1"/>
                </a:solidFill>
              </a:rPr>
            </a:br>
            <a:r>
              <a:rPr lang="de-DE" sz="2000" b="1" dirty="0" smtClean="0">
                <a:solidFill>
                  <a:schemeClr val="tx1"/>
                </a:solidFill>
              </a:rPr>
              <a:t>c: Investitionszuschüsse </a:t>
            </a:r>
            <a:br>
              <a:rPr lang="de-DE" sz="2000" b="1" dirty="0" smtClean="0">
                <a:solidFill>
                  <a:schemeClr val="tx1"/>
                </a:solidFill>
              </a:rPr>
            </a:br>
            <a:r>
              <a:rPr lang="de-DE" sz="2000" b="1" dirty="0" smtClean="0">
                <a:solidFill>
                  <a:schemeClr val="tx1"/>
                </a:solidFill>
              </a:rPr>
              <a:t>     aus </a:t>
            </a:r>
            <a:r>
              <a:rPr lang="de-DE" sz="2000" b="1" dirty="0" err="1" smtClean="0">
                <a:solidFill>
                  <a:schemeClr val="tx1"/>
                </a:solidFill>
              </a:rPr>
              <a:t>öffentl</a:t>
            </a:r>
            <a:r>
              <a:rPr lang="de-DE" sz="2000" b="1" dirty="0" smtClean="0">
                <a:solidFill>
                  <a:schemeClr val="tx1"/>
                </a:solidFill>
              </a:rPr>
              <a:t>. Mitteln</a:t>
            </a:r>
            <a:br>
              <a:rPr lang="de-DE" sz="2000" b="1" dirty="0" smtClean="0">
                <a:solidFill>
                  <a:schemeClr val="tx1"/>
                </a:solidFill>
              </a:rPr>
            </a:br>
            <a:r>
              <a:rPr lang="de-DE" sz="2000" b="1" dirty="0" smtClean="0">
                <a:solidFill>
                  <a:schemeClr val="tx1"/>
                </a:solidFill>
              </a:rPr>
              <a:t>D: Rückstellungen</a:t>
            </a:r>
            <a:br>
              <a:rPr lang="de-DE" sz="2000" b="1" dirty="0" smtClean="0">
                <a:solidFill>
                  <a:schemeClr val="tx1"/>
                </a:solidFill>
              </a:rPr>
            </a:br>
            <a:r>
              <a:rPr lang="de-DE" sz="2000" b="1" dirty="0" smtClean="0">
                <a:solidFill>
                  <a:schemeClr val="tx1"/>
                </a:solidFill>
              </a:rPr>
              <a:t>E: Verbindlichkeiten</a:t>
            </a:r>
            <a:br>
              <a:rPr lang="de-DE" sz="2000" b="1" dirty="0" smtClean="0">
                <a:solidFill>
                  <a:schemeClr val="tx1"/>
                </a:solidFill>
              </a:rPr>
            </a:br>
            <a:r>
              <a:rPr lang="de-DE" sz="2000" b="1" dirty="0" smtClean="0">
                <a:solidFill>
                  <a:schemeClr val="tx1"/>
                </a:solidFill>
              </a:rPr>
              <a:t>F: PRA</a:t>
            </a:r>
            <a:endParaRPr lang="de-D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62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577</Words>
  <Application>Microsoft Office PowerPoint</Application>
  <PresentationFormat>Bildschirmpräsentation (4:3)</PresentationFormat>
  <Paragraphs>133</Paragraphs>
  <Slides>18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Austin</vt:lpstr>
      <vt:lpstr>Unternehmens-bilanz - Steuerbilanz</vt:lpstr>
      <vt:lpstr>Wer muss wie bilanzieren?</vt:lpstr>
      <vt:lpstr>Normenhierarchie</vt:lpstr>
      <vt:lpstr>Vorschriften für die Erstellung des Jahresabschlusses</vt:lpstr>
      <vt:lpstr>Erstellungspflicht und Erstellungszeitpunkt</vt:lpstr>
      <vt:lpstr>GOB </vt:lpstr>
      <vt:lpstr>GOB</vt:lpstr>
      <vt:lpstr>Bewertung nach UGB</vt:lpstr>
      <vt:lpstr>Bilanz nach UGB </vt:lpstr>
      <vt:lpstr>Staffelförmige GuV</vt:lpstr>
      <vt:lpstr>Die steuerliche  Mehr-Weniger-Rechnung</vt:lpstr>
      <vt:lpstr>Die Steuerbilanz</vt:lpstr>
      <vt:lpstr>Maßgeblichkeitsprinzip </vt:lpstr>
      <vt:lpstr>Errechnung des steuerpfl. Gewinns/Verlustes:</vt:lpstr>
      <vt:lpstr>Zurechnungsposten</vt:lpstr>
      <vt:lpstr>Zurechnungsposten</vt:lpstr>
      <vt:lpstr>Abzugsposten</vt:lpstr>
      <vt:lpstr>Gewinnfreibetrag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Jahresabschluss</dc:title>
  <dc:creator>KILIAN Karin, Prof. Mag.</dc:creator>
  <cp:lastModifiedBy>installer</cp:lastModifiedBy>
  <cp:revision>21</cp:revision>
  <dcterms:created xsi:type="dcterms:W3CDTF">2011-10-06T09:51:54Z</dcterms:created>
  <dcterms:modified xsi:type="dcterms:W3CDTF">2013-01-16T14:52:04Z</dcterms:modified>
</cp:coreProperties>
</file>