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36" r:id="rId2"/>
    <p:sldId id="338" r:id="rId3"/>
  </p:sldIdLst>
  <p:sldSz cx="9906000" cy="6858000" type="A4"/>
  <p:notesSz cx="6797675" cy="987425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FF33CC"/>
    <a:srgbClr val="DDDDDD"/>
    <a:srgbClr val="009900"/>
    <a:srgbClr val="006600"/>
    <a:srgbClr val="CCFFFF"/>
    <a:srgbClr val="33CC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425" autoAdjust="0"/>
    <p:restoredTop sz="94660"/>
  </p:normalViewPr>
  <p:slideViewPr>
    <p:cSldViewPr snapToGrid="0">
      <p:cViewPr>
        <p:scale>
          <a:sx n="125" d="100"/>
          <a:sy n="125" d="100"/>
        </p:scale>
        <p:origin x="-990" y="432"/>
      </p:cViewPr>
      <p:guideLst>
        <p:guide orient="horz" pos="2809"/>
        <p:guide pos="31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-3348" y="-108"/>
      </p:cViewPr>
      <p:guideLst>
        <p:guide orient="horz" pos="3110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8194" cy="467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1" tIns="45586" rIns="91171" bIns="45586" numCol="1" anchor="t" anchorCtr="0" compatLnSpc="1">
            <a:prstTxWarp prst="textNoShape">
              <a:avLst/>
            </a:prstTxWarp>
          </a:bodyPr>
          <a:lstStyle>
            <a:lvl1pPr defTabSz="912813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482" y="0"/>
            <a:ext cx="2948194" cy="467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1" tIns="45586" rIns="91171" bIns="45586" numCol="1" anchor="t" anchorCtr="0" compatLnSpc="1">
            <a:prstTxWarp prst="textNoShape">
              <a:avLst/>
            </a:prstTxWarp>
          </a:bodyPr>
          <a:lstStyle>
            <a:lvl1pPr algn="r" defTabSz="912813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50065"/>
            <a:ext cx="2948194" cy="543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1" tIns="45586" rIns="91171" bIns="45586" numCol="1" anchor="b" anchorCtr="0" compatLnSpc="1">
            <a:prstTxWarp prst="textNoShape">
              <a:avLst/>
            </a:prstTxWarp>
          </a:bodyPr>
          <a:lstStyle>
            <a:lvl1pPr defTabSz="912813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482" y="9350065"/>
            <a:ext cx="2948194" cy="543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1" tIns="45586" rIns="91171" bIns="45586" numCol="1" anchor="b" anchorCtr="0" compatLnSpc="1">
            <a:prstTxWarp prst="textNoShape">
              <a:avLst/>
            </a:prstTxWarp>
          </a:bodyPr>
          <a:lstStyle>
            <a:lvl1pPr algn="r" defTabSz="912813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98132C89-B40D-448E-9825-4346EEDADA69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157961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8194" cy="467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1" tIns="45586" rIns="91171" bIns="45586" numCol="1" anchor="t" anchorCtr="0" compatLnSpc="1">
            <a:prstTxWarp prst="textNoShape">
              <a:avLst/>
            </a:prstTxWarp>
          </a:bodyPr>
          <a:lstStyle>
            <a:lvl1pPr defTabSz="912813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482" y="0"/>
            <a:ext cx="2948194" cy="467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1" tIns="45586" rIns="91171" bIns="45586" numCol="1" anchor="t" anchorCtr="0" compatLnSpc="1">
            <a:prstTxWarp prst="textNoShape">
              <a:avLst/>
            </a:prstTxWarp>
          </a:bodyPr>
          <a:lstStyle>
            <a:lvl1pPr algn="r" defTabSz="912813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55650" y="777875"/>
            <a:ext cx="5287963" cy="3660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2905" y="4675033"/>
            <a:ext cx="4991866" cy="4439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1" tIns="45586" rIns="91171" bIns="45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Textformatierung des Masters zu bearbeiten.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50065"/>
            <a:ext cx="2948194" cy="543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1" tIns="45586" rIns="91171" bIns="45586" numCol="1" anchor="b" anchorCtr="0" compatLnSpc="1">
            <a:prstTxWarp prst="textNoShape">
              <a:avLst/>
            </a:prstTxWarp>
          </a:bodyPr>
          <a:lstStyle>
            <a:lvl1pPr defTabSz="912813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482" y="9350065"/>
            <a:ext cx="2948194" cy="543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1" tIns="45586" rIns="91171" bIns="45586" numCol="1" anchor="b" anchorCtr="0" compatLnSpc="1">
            <a:prstTxWarp prst="textNoShape">
              <a:avLst/>
            </a:prstTxWarp>
          </a:bodyPr>
          <a:lstStyle>
            <a:lvl1pPr algn="r" defTabSz="912813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1F7F3E2-A934-4429-A8EE-7A78CAFD7B9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41263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12813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2813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2813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2813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93BA1537-1D33-4EB6-9AC4-BBC0AB805C43}" type="slidenum">
              <a:rPr lang="de-DE" sz="1200" smtClean="0">
                <a:latin typeface="Times New Roman" pitchFamily="18" charset="0"/>
              </a:rPr>
              <a:pPr>
                <a:defRPr/>
              </a:pPr>
              <a:t>1</a:t>
            </a:fld>
            <a:endParaRPr lang="de-DE" sz="1200" smtClean="0">
              <a:latin typeface="Times New Roman" pitchFamily="18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A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12813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2813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2813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2813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93BA1537-1D33-4EB6-9AC4-BBC0AB805C43}" type="slidenum">
              <a:rPr lang="de-DE" sz="1200" smtClean="0">
                <a:latin typeface="Times New Roman" pitchFamily="18" charset="0"/>
              </a:rPr>
              <a:pPr>
                <a:defRPr/>
              </a:pPr>
              <a:t>2</a:t>
            </a:fld>
            <a:endParaRPr lang="de-DE" sz="1200" smtClean="0">
              <a:latin typeface="Times New Roman" pitchFamily="18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A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2787D-EDD5-4CB0-BA2A-ED4068FBA7B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5268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D7FA1-284B-460F-B30F-F8085A3BE5C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4158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48500" y="609600"/>
            <a:ext cx="2114550" cy="50673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04850" y="609600"/>
            <a:ext cx="6191250" cy="50673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A30BB5-8326-495E-A74D-F96C06AA260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3924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221E0-3F69-4A0B-ADB5-E1B3A34F53B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4363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48D75-5272-46B3-A239-93A2DBA1BFF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4979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04850" y="15621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91100" y="15621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869A8-AC7C-4CF5-AFE9-6DA7FE5B02F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8046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407DE-24C5-4E76-89D4-63720C2728D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9330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56372-234B-43A1-8955-357894FE6DA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6235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 userDrawn="1"/>
        </p:nvSpPr>
        <p:spPr bwMode="auto">
          <a:xfrm>
            <a:off x="0" y="6584950"/>
            <a:ext cx="11826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de-DE" sz="1000" smtClean="0"/>
              <a:t>© bauerpoint.com</a:t>
            </a:r>
          </a:p>
        </p:txBody>
      </p:sp>
      <p:sp>
        <p:nvSpPr>
          <p:cNvPr id="3" name="Rectangle 8"/>
          <p:cNvSpPr>
            <a:spLocks noChangeArrowheads="1"/>
          </p:cNvSpPr>
          <p:nvPr userDrawn="1"/>
        </p:nvSpPr>
        <p:spPr bwMode="auto">
          <a:xfrm>
            <a:off x="5381625" y="44450"/>
            <a:ext cx="4418013" cy="566738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99FFCC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/>
          <a:p>
            <a:pPr algn="r" defTabSz="762000" eaLnBrk="0" hangingPunct="0"/>
            <a:r>
              <a:rPr lang="de-DE" sz="1000">
                <a:latin typeface="Verdana" pitchFamily="34" charset="0"/>
              </a:rPr>
              <a:t>	</a:t>
            </a:r>
          </a:p>
          <a:p>
            <a:pPr algn="r" defTabSz="762000" eaLnBrk="0" hangingPunct="0"/>
            <a:r>
              <a:rPr lang="de-DE" sz="1000">
                <a:latin typeface="Verdana" pitchFamily="34" charset="0"/>
              </a:rPr>
              <a:t>     </a:t>
            </a:r>
          </a:p>
          <a:p>
            <a:pPr algn="r" defTabSz="762000" eaLnBrk="0" hangingPunct="0"/>
            <a:r>
              <a:rPr lang="de-DE" sz="1000">
                <a:latin typeface="Verdana" pitchFamily="34" charset="0"/>
              </a:rPr>
              <a:t> © bauerpoint.com</a:t>
            </a:r>
          </a:p>
        </p:txBody>
      </p:sp>
      <p:graphicFrame>
        <p:nvGraphicFramePr>
          <p:cNvPr id="4" name="Object 9"/>
          <p:cNvGraphicFramePr>
            <a:graphicFrameLocks/>
          </p:cNvGraphicFramePr>
          <p:nvPr/>
        </p:nvGraphicFramePr>
        <p:xfrm>
          <a:off x="9455150" y="111125"/>
          <a:ext cx="25717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CorelDRAW!" r:id="rId3" imgW="3181241" imgH="3438538" progId="">
                  <p:embed/>
                </p:oleObj>
              </mc:Choice>
              <mc:Fallback>
                <p:oleObj name="CorelDRAW!" r:id="rId3" imgW="3181241" imgH="3438538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55150" y="111125"/>
                        <a:ext cx="257175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0"/>
          <p:cNvSpPr>
            <a:spLocks noChangeArrowheads="1"/>
          </p:cNvSpPr>
          <p:nvPr userDrawn="1"/>
        </p:nvSpPr>
        <p:spPr bwMode="auto">
          <a:xfrm>
            <a:off x="74613" y="85725"/>
            <a:ext cx="9685337" cy="484188"/>
          </a:xfrm>
          <a:prstGeom prst="rect">
            <a:avLst/>
          </a:prstGeom>
          <a:noFill/>
          <a:ln w="12700">
            <a:solidFill>
              <a:srgbClr val="DDDDDD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de-AT"/>
          </a:p>
        </p:txBody>
      </p:sp>
      <p:sp>
        <p:nvSpPr>
          <p:cNvPr id="6" name="Rechteck 14"/>
          <p:cNvSpPr>
            <a:spLocks noChangeArrowheads="1"/>
          </p:cNvSpPr>
          <p:nvPr userDrawn="1"/>
        </p:nvSpPr>
        <p:spPr bwMode="auto">
          <a:xfrm>
            <a:off x="0" y="0"/>
            <a:ext cx="9906000" cy="6477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de-DE"/>
          </a:p>
        </p:txBody>
      </p:sp>
      <p:grpSp>
        <p:nvGrpSpPr>
          <p:cNvPr id="7" name="Gruppieren 11"/>
          <p:cNvGrpSpPr>
            <a:grpSpLocks/>
          </p:cNvGrpSpPr>
          <p:nvPr userDrawn="1"/>
        </p:nvGrpSpPr>
        <p:grpSpPr bwMode="auto">
          <a:xfrm>
            <a:off x="74613" y="85725"/>
            <a:ext cx="9685337" cy="484188"/>
            <a:chOff x="74613" y="85725"/>
            <a:chExt cx="9685337" cy="484188"/>
          </a:xfrm>
        </p:grpSpPr>
        <p:sp>
          <p:nvSpPr>
            <p:cNvPr id="8" name="Rectangle 1091"/>
            <p:cNvSpPr>
              <a:spLocks noChangeArrowheads="1"/>
            </p:cNvSpPr>
            <p:nvPr userDrawn="1"/>
          </p:nvSpPr>
          <p:spPr bwMode="auto">
            <a:xfrm>
              <a:off x="74613" y="85725"/>
              <a:ext cx="9685337" cy="484188"/>
            </a:xfrm>
            <a:prstGeom prst="rect">
              <a:avLst/>
            </a:prstGeom>
            <a:noFill/>
            <a:ln w="12700">
              <a:solidFill>
                <a:srgbClr val="DDDDDD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0" hangingPunct="0"/>
              <a:endParaRPr lang="de-AT"/>
            </a:p>
          </p:txBody>
        </p:sp>
        <p:pic>
          <p:nvPicPr>
            <p:cNvPr id="9" name="Grafik 17" descr="bauerpoint.gif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01063" y="109538"/>
              <a:ext cx="1201737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5053A-8539-4490-A0FC-85CA116E98A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9694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67F87-1BA4-42B7-BF77-91C6FCA6264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3151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F3D83A-3744-4111-947A-BF6528EE150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1078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Format des Titel-Masters zu bearbeiten.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4850" y="15621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Textformatierung des Masters zu bearbeiten.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7DE8712-EBDB-4E69-A675-7EE0A1B7A35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1031" name="Text Box 7"/>
          <p:cNvSpPr txBox="1">
            <a:spLocks noChangeArrowheads="1"/>
          </p:cNvSpPr>
          <p:nvPr userDrawn="1"/>
        </p:nvSpPr>
        <p:spPr bwMode="auto">
          <a:xfrm>
            <a:off x="0" y="6584950"/>
            <a:ext cx="11826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de-DE" sz="1000" smtClean="0"/>
              <a:t>© bauerpoint.com</a:t>
            </a: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5381625" y="44450"/>
            <a:ext cx="4418013" cy="566738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99FFCC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/>
          <a:p>
            <a:pPr algn="r" defTabSz="762000" eaLnBrk="0" hangingPunct="0"/>
            <a:r>
              <a:rPr lang="de-DE" sz="1000">
                <a:latin typeface="Verdana" pitchFamily="34" charset="0"/>
              </a:rPr>
              <a:t>	</a:t>
            </a:r>
          </a:p>
          <a:p>
            <a:pPr algn="r" defTabSz="762000" eaLnBrk="0" hangingPunct="0"/>
            <a:r>
              <a:rPr lang="de-DE" sz="1000">
                <a:latin typeface="Verdana" pitchFamily="34" charset="0"/>
              </a:rPr>
              <a:t>     </a:t>
            </a:r>
          </a:p>
          <a:p>
            <a:pPr algn="r" defTabSz="762000" eaLnBrk="0" hangingPunct="0"/>
            <a:r>
              <a:rPr lang="de-DE" sz="1000">
                <a:latin typeface="Verdana" pitchFamily="34" charset="0"/>
              </a:rPr>
              <a:t> © bauerpoint.com</a:t>
            </a:r>
          </a:p>
        </p:txBody>
      </p:sp>
      <p:graphicFrame>
        <p:nvGraphicFramePr>
          <p:cNvPr id="1033" name="Object 9"/>
          <p:cNvGraphicFramePr>
            <a:graphicFrameLocks/>
          </p:cNvGraphicFramePr>
          <p:nvPr/>
        </p:nvGraphicFramePr>
        <p:xfrm>
          <a:off x="9455150" y="111125"/>
          <a:ext cx="25717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CorelDRAW!" r:id="rId14" imgW="33232619" imgH="35909353" progId="">
                  <p:embed/>
                </p:oleObj>
              </mc:Choice>
              <mc:Fallback>
                <p:oleObj name="CorelDRAW!" r:id="rId14" imgW="33232619" imgH="35909353" progId="">
                  <p:embed/>
                  <p:pic>
                    <p:nvPicPr>
                      <p:cNvPr id="0" name="Object 9"/>
                      <p:cNvPicPr>
                        <a:picLocks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55150" y="111125"/>
                        <a:ext cx="257175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74613" y="85725"/>
            <a:ext cx="9685337" cy="484188"/>
          </a:xfrm>
          <a:prstGeom prst="rect">
            <a:avLst/>
          </a:prstGeom>
          <a:noFill/>
          <a:ln w="12700">
            <a:solidFill>
              <a:srgbClr val="DDDDDD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7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hyperlink" Target="http://de.wikipedia.org/w/index.php?title=Datei:David_Guetta_at_2011_MMVA.jpg&amp;filetimestamp=20120304044228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/>
        </p:nvSpPr>
        <p:spPr bwMode="auto">
          <a:xfrm>
            <a:off x="47625" y="660399"/>
            <a:ext cx="9540875" cy="2554893"/>
          </a:xfrm>
          <a:prstGeom prst="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de-DE">
              <a:cs typeface="+mn-cs"/>
            </a:endParaRPr>
          </a:p>
        </p:txBody>
      </p:sp>
      <p:sp>
        <p:nvSpPr>
          <p:cNvPr id="3076" name="Rectangle 12"/>
          <p:cNvSpPr>
            <a:spLocks noChangeArrowheads="1"/>
          </p:cNvSpPr>
          <p:nvPr/>
        </p:nvSpPr>
        <p:spPr bwMode="auto">
          <a:xfrm>
            <a:off x="47625" y="123825"/>
            <a:ext cx="629505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de-DE" dirty="0" smtClean="0">
                <a:latin typeface="Calibri" pitchFamily="34" charset="0"/>
                <a:cs typeface="Calibri" pitchFamily="34" charset="0"/>
              </a:rPr>
              <a:t>Ausgangsrechnungen – Bezugs- &amp; Versandkosten - Zahlung</a:t>
            </a:r>
            <a:endParaRPr lang="de-DE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77" name="Textfeld 5"/>
          <p:cNvSpPr txBox="1">
            <a:spLocks noChangeArrowheads="1"/>
          </p:cNvSpPr>
          <p:nvPr/>
        </p:nvSpPr>
        <p:spPr bwMode="auto">
          <a:xfrm>
            <a:off x="137159" y="725140"/>
            <a:ext cx="99060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de-DE" sz="1400" b="1" dirty="0" smtClean="0">
                <a:latin typeface="Calibri" pitchFamily="34" charset="0"/>
                <a:cs typeface="Calibri" pitchFamily="34" charset="0"/>
              </a:rPr>
              <a:t>Unser Unternehmen: Müller GmbH – Handel mit </a:t>
            </a:r>
            <a:r>
              <a:rPr lang="de-DE" sz="1400" b="1" dirty="0" err="1" smtClean="0">
                <a:latin typeface="Calibri" pitchFamily="34" charset="0"/>
                <a:cs typeface="Calibri" pitchFamily="34" charset="0"/>
              </a:rPr>
              <a:t>DVD´s</a:t>
            </a:r>
            <a:r>
              <a:rPr lang="de-DE" sz="1400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de-DE" sz="1400" b="1" dirty="0" smtClean="0">
                <a:latin typeface="Calibri" pitchFamily="34" charset="0"/>
                <a:cs typeface="Calibri" pitchFamily="34" charset="0"/>
              </a:rPr>
              <a:t>09.09</a:t>
            </a:r>
            <a:r>
              <a:rPr lang="de-DE" sz="1400" b="1" dirty="0">
                <a:latin typeface="Calibri" pitchFamily="34" charset="0"/>
                <a:cs typeface="Calibri" pitchFamily="34" charset="0"/>
              </a:rPr>
              <a:t>. – </a:t>
            </a:r>
            <a:r>
              <a:rPr lang="de-DE" sz="1400" b="1" dirty="0" smtClean="0">
                <a:latin typeface="Calibri" pitchFamily="34" charset="0"/>
                <a:cs typeface="Calibri" pitchFamily="34" charset="0"/>
              </a:rPr>
              <a:t>E114</a:t>
            </a:r>
            <a:endParaRPr lang="de-DE" sz="1400" b="1" dirty="0">
              <a:latin typeface="Calibri" pitchFamily="34" charset="0"/>
              <a:cs typeface="Calibri" pitchFamily="34" charset="0"/>
            </a:endParaRPr>
          </a:p>
          <a:p>
            <a:r>
              <a:rPr lang="de-DE" sz="1400" dirty="0">
                <a:latin typeface="Calibri" pitchFamily="34" charset="0"/>
                <a:cs typeface="Calibri" pitchFamily="34" charset="0"/>
              </a:rPr>
              <a:t>Die Müller GmbH </a:t>
            </a:r>
            <a:r>
              <a:rPr lang="de-DE" sz="1400" dirty="0" smtClean="0">
                <a:latin typeface="Calibri" pitchFamily="34" charset="0"/>
                <a:cs typeface="Calibri" pitchFamily="34" charset="0"/>
              </a:rPr>
              <a:t>kauft 1.000 </a:t>
            </a:r>
            <a:r>
              <a:rPr lang="de-DE" sz="1400" dirty="0" err="1">
                <a:latin typeface="Calibri" pitchFamily="34" charset="0"/>
                <a:cs typeface="Calibri" pitchFamily="34" charset="0"/>
              </a:rPr>
              <a:t>CD´s</a:t>
            </a:r>
            <a:r>
              <a:rPr lang="de-DE" sz="1400" dirty="0">
                <a:latin typeface="Calibri" pitchFamily="34" charset="0"/>
                <a:cs typeface="Calibri" pitchFamily="34" charset="0"/>
              </a:rPr>
              <a:t> David </a:t>
            </a:r>
            <a:r>
              <a:rPr lang="de-DE" sz="1400" dirty="0" err="1">
                <a:latin typeface="Calibri" pitchFamily="34" charset="0"/>
                <a:cs typeface="Calibri" pitchFamily="34" charset="0"/>
              </a:rPr>
              <a:t>Guetta</a:t>
            </a:r>
            <a:r>
              <a:rPr lang="de-DE" sz="1400" dirty="0">
                <a:latin typeface="Calibri" pitchFamily="34" charset="0"/>
                <a:cs typeface="Calibri" pitchFamily="34" charset="0"/>
              </a:rPr>
              <a:t> á EUR </a:t>
            </a:r>
            <a:r>
              <a:rPr lang="de-DE" sz="1400" dirty="0" smtClean="0">
                <a:latin typeface="Calibri" pitchFamily="34" charset="0"/>
                <a:cs typeface="Calibri" pitchFamily="34" charset="0"/>
              </a:rPr>
              <a:t>3,48  </a:t>
            </a:r>
            <a:r>
              <a:rPr lang="de-DE" sz="1400" dirty="0">
                <a:latin typeface="Calibri" pitchFamily="34" charset="0"/>
                <a:cs typeface="Calibri" pitchFamily="34" charset="0"/>
              </a:rPr>
              <a:t>(exkl. </a:t>
            </a:r>
            <a:r>
              <a:rPr lang="de-DE" sz="1400" dirty="0" err="1">
                <a:latin typeface="Calibri" pitchFamily="34" charset="0"/>
                <a:cs typeface="Calibri" pitchFamily="34" charset="0"/>
              </a:rPr>
              <a:t>Ust</a:t>
            </a:r>
            <a:r>
              <a:rPr lang="de-DE" sz="1400" dirty="0">
                <a:latin typeface="Calibri" pitchFamily="34" charset="0"/>
                <a:cs typeface="Calibri" pitchFamily="34" charset="0"/>
              </a:rPr>
              <a:t>) </a:t>
            </a:r>
            <a:r>
              <a:rPr lang="de-DE" sz="1400" dirty="0" smtClean="0">
                <a:latin typeface="Calibri" pitchFamily="34" charset="0"/>
                <a:cs typeface="Calibri" pitchFamily="34" charset="0"/>
              </a:rPr>
              <a:t>von der Echomedia Verlags GmbH (33456)</a:t>
            </a:r>
          </a:p>
          <a:p>
            <a:r>
              <a:rPr lang="de-DE" sz="1400" b="1" dirty="0" smtClean="0">
                <a:latin typeface="Calibri" pitchFamily="34" charset="0"/>
                <a:cs typeface="Calibri" pitchFamily="34" charset="0"/>
              </a:rPr>
              <a:t>09.09. – K211</a:t>
            </a:r>
          </a:p>
          <a:p>
            <a:r>
              <a:rPr lang="de-DE" sz="1400" dirty="0" smtClean="0">
                <a:latin typeface="Calibri" pitchFamily="34" charset="0"/>
                <a:cs typeface="Calibri" pitchFamily="34" charset="0"/>
              </a:rPr>
              <a:t>Die Postgebühren für den Einkauf werden von der Müller GmbH übernommen und bar bezahlt:  € 36,- (inkl. 20 % </a:t>
            </a:r>
            <a:r>
              <a:rPr lang="de-DE" sz="1400" dirty="0" err="1" smtClean="0">
                <a:latin typeface="Calibri" pitchFamily="34" charset="0"/>
                <a:cs typeface="Calibri" pitchFamily="34" charset="0"/>
              </a:rPr>
              <a:t>Ust</a:t>
            </a:r>
            <a:r>
              <a:rPr lang="de-DE" sz="1400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r>
              <a:rPr lang="de-DE" sz="1400" b="1" dirty="0" smtClean="0">
                <a:latin typeface="Calibri" pitchFamily="34" charset="0"/>
                <a:cs typeface="Calibri" pitchFamily="34" charset="0"/>
              </a:rPr>
              <a:t>12.09. – A512</a:t>
            </a:r>
          </a:p>
          <a:p>
            <a:r>
              <a:rPr lang="de-DE" sz="1400" dirty="0" smtClean="0">
                <a:latin typeface="Calibri" pitchFamily="34" charset="0"/>
                <a:cs typeface="Calibri" pitchFamily="34" charset="0"/>
              </a:rPr>
              <a:t>Die Müller GmbH verkauft 1.000 </a:t>
            </a:r>
            <a:r>
              <a:rPr lang="de-DE" sz="1400" dirty="0" err="1" smtClean="0">
                <a:latin typeface="Calibri" pitchFamily="34" charset="0"/>
                <a:cs typeface="Calibri" pitchFamily="34" charset="0"/>
              </a:rPr>
              <a:t>CD´s</a:t>
            </a:r>
            <a:r>
              <a:rPr lang="de-DE" sz="1400" dirty="0" smtClean="0">
                <a:latin typeface="Calibri" pitchFamily="34" charset="0"/>
                <a:cs typeface="Calibri" pitchFamily="34" charset="0"/>
              </a:rPr>
              <a:t> David </a:t>
            </a:r>
            <a:r>
              <a:rPr lang="de-DE" sz="1400" dirty="0" err="1" smtClean="0">
                <a:latin typeface="Calibri" pitchFamily="34" charset="0"/>
                <a:cs typeface="Calibri" pitchFamily="34" charset="0"/>
              </a:rPr>
              <a:t>Guetta</a:t>
            </a:r>
            <a:r>
              <a:rPr lang="de-DE" sz="1400" dirty="0" smtClean="0">
                <a:latin typeface="Calibri" pitchFamily="34" charset="0"/>
                <a:cs typeface="Calibri" pitchFamily="34" charset="0"/>
              </a:rPr>
              <a:t> á EUR 6,89 (exkl. </a:t>
            </a:r>
            <a:r>
              <a:rPr lang="de-DE" sz="1400" dirty="0" err="1" smtClean="0">
                <a:latin typeface="Calibri" pitchFamily="34" charset="0"/>
                <a:cs typeface="Calibri" pitchFamily="34" charset="0"/>
              </a:rPr>
              <a:t>Ust</a:t>
            </a:r>
            <a:r>
              <a:rPr lang="de-DE" sz="1400" dirty="0" smtClean="0">
                <a:latin typeface="Calibri" pitchFamily="34" charset="0"/>
                <a:cs typeface="Calibri" pitchFamily="34" charset="0"/>
              </a:rPr>
              <a:t>) an den Music Store Neuer GmbH (20587)</a:t>
            </a:r>
          </a:p>
          <a:p>
            <a:r>
              <a:rPr lang="de-DE" sz="1400" b="1" dirty="0" smtClean="0">
                <a:latin typeface="Calibri" pitchFamily="34" charset="0"/>
                <a:cs typeface="Calibri" pitchFamily="34" charset="0"/>
              </a:rPr>
              <a:t>16.09. – E 115</a:t>
            </a:r>
          </a:p>
          <a:p>
            <a:r>
              <a:rPr lang="de-DE" sz="1400" dirty="0" smtClean="0">
                <a:latin typeface="Calibri" pitchFamily="34" charset="0"/>
                <a:cs typeface="Calibri" pitchFamily="34" charset="0"/>
              </a:rPr>
              <a:t>Die Spedition Schenker </a:t>
            </a:r>
            <a:r>
              <a:rPr lang="de-DE" sz="1400" dirty="0" smtClean="0">
                <a:latin typeface="Calibri" pitchFamily="34" charset="0"/>
                <a:cs typeface="Calibri" pitchFamily="34" charset="0"/>
              </a:rPr>
              <a:t>(33201) übermittelt </a:t>
            </a:r>
            <a:r>
              <a:rPr lang="de-DE" sz="1400" dirty="0" smtClean="0">
                <a:latin typeface="Calibri" pitchFamily="34" charset="0"/>
                <a:cs typeface="Calibri" pitchFamily="34" charset="0"/>
              </a:rPr>
              <a:t>die Rechnung für die Auslieferung der </a:t>
            </a:r>
            <a:r>
              <a:rPr lang="de-DE" sz="1400" dirty="0" err="1" smtClean="0">
                <a:latin typeface="Calibri" pitchFamily="34" charset="0"/>
                <a:cs typeface="Calibri" pitchFamily="34" charset="0"/>
              </a:rPr>
              <a:t>CD´s</a:t>
            </a:r>
            <a:r>
              <a:rPr lang="de-DE" sz="1400" dirty="0" smtClean="0">
                <a:latin typeface="Calibri" pitchFamily="34" charset="0"/>
                <a:cs typeface="Calibri" pitchFamily="34" charset="0"/>
              </a:rPr>
              <a:t> vom 12.9. von € 48,- inkl. 20 % </a:t>
            </a:r>
            <a:r>
              <a:rPr lang="de-DE" sz="1400" dirty="0" err="1" smtClean="0">
                <a:latin typeface="Calibri" pitchFamily="34" charset="0"/>
                <a:cs typeface="Calibri" pitchFamily="34" charset="0"/>
              </a:rPr>
              <a:t>USt</a:t>
            </a:r>
            <a:r>
              <a:rPr lang="de-DE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de-DE" sz="1400" b="1" dirty="0" smtClean="0">
                <a:latin typeface="Calibri" pitchFamily="34" charset="0"/>
                <a:cs typeface="Calibri" pitchFamily="34" charset="0"/>
              </a:rPr>
              <a:t>20.09. - B 15</a:t>
            </a:r>
          </a:p>
          <a:p>
            <a:r>
              <a:rPr lang="de-DE" sz="1400" dirty="0" smtClean="0">
                <a:latin typeface="Calibri" pitchFamily="34" charset="0"/>
                <a:cs typeface="Calibri" pitchFamily="34" charset="0"/>
              </a:rPr>
              <a:t>Die Müller GmbH begleicht die E114 und die E115. Gleichzeitig überweist die Music Store Neuer die A 512.</a:t>
            </a:r>
          </a:p>
        </p:txBody>
      </p:sp>
      <p:sp>
        <p:nvSpPr>
          <p:cNvPr id="3079" name="Textfeld 12"/>
          <p:cNvSpPr txBox="1">
            <a:spLocks noChangeArrowheads="1"/>
          </p:cNvSpPr>
          <p:nvPr/>
        </p:nvSpPr>
        <p:spPr bwMode="auto">
          <a:xfrm>
            <a:off x="47625" y="5813533"/>
            <a:ext cx="2759089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de-DE" sz="1100" dirty="0">
                <a:latin typeface="Calibri" pitchFamily="34" charset="0"/>
                <a:cs typeface="Calibri" pitchFamily="34" charset="0"/>
              </a:rPr>
              <a:t>Aufgaben:  </a:t>
            </a:r>
            <a:endParaRPr lang="de-DE" sz="1100" dirty="0" smtClean="0">
              <a:latin typeface="Calibri" pitchFamily="34" charset="0"/>
              <a:cs typeface="Calibri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de-DE" sz="1100" dirty="0" smtClean="0">
                <a:latin typeface="Calibri" pitchFamily="34" charset="0"/>
                <a:cs typeface="Calibri" pitchFamily="34" charset="0"/>
              </a:rPr>
              <a:t>Aufstellung der erforderlichen Buchungen</a:t>
            </a:r>
            <a:br>
              <a:rPr lang="de-DE" sz="1100" dirty="0" smtClean="0">
                <a:latin typeface="Calibri" pitchFamily="34" charset="0"/>
                <a:cs typeface="Calibri" pitchFamily="34" charset="0"/>
              </a:rPr>
            </a:br>
            <a:r>
              <a:rPr lang="de-DE" sz="1100" dirty="0" smtClean="0">
                <a:latin typeface="Calibri" pitchFamily="34" charset="0"/>
                <a:cs typeface="Calibri" pitchFamily="34" charset="0"/>
              </a:rPr>
              <a:t>aus Sicht der Müller GmbH</a:t>
            </a:r>
          </a:p>
        </p:txBody>
      </p:sp>
      <p:sp>
        <p:nvSpPr>
          <p:cNvPr id="30" name="Explosion 2 29"/>
          <p:cNvSpPr/>
          <p:nvPr/>
        </p:nvSpPr>
        <p:spPr bwMode="auto">
          <a:xfrm>
            <a:off x="6127065" y="493157"/>
            <a:ext cx="3457575" cy="725487"/>
          </a:xfrm>
          <a:prstGeom prst="irregularSeal2">
            <a:avLst/>
          </a:prstGeom>
          <a:solidFill>
            <a:srgbClr val="FF0000"/>
          </a:solidFill>
          <a:ln w="9525" cap="flat" cmpd="sng" algn="ctr">
            <a:solidFill>
              <a:srgbClr val="DDDDD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de-AT" sz="1200" b="1" dirty="0">
                <a:solidFill>
                  <a:srgbClr val="DDDDD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Checkerbeispiel</a:t>
            </a:r>
          </a:p>
        </p:txBody>
      </p:sp>
      <p:pic>
        <p:nvPicPr>
          <p:cNvPr id="3095" name="Picture 2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199498" y="3238153"/>
            <a:ext cx="6385142" cy="25644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458" name="Picture 2" descr="David Guetta at 2011 MMVA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479" y="3456005"/>
            <a:ext cx="1930628" cy="1930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29"/>
          <a:stretch/>
        </p:blipFill>
        <p:spPr bwMode="auto">
          <a:xfrm>
            <a:off x="3203358" y="4421319"/>
            <a:ext cx="6385142" cy="2338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hteck 1"/>
          <p:cNvSpPr/>
          <p:nvPr/>
        </p:nvSpPr>
        <p:spPr>
          <a:xfrm>
            <a:off x="512158" y="5308678"/>
            <a:ext cx="158729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100" dirty="0" smtClean="0">
                <a:latin typeface="Calibri" pitchFamily="34" charset="0"/>
                <a:cs typeface="Calibri" pitchFamily="34" charset="0"/>
              </a:rPr>
              <a:t>David freut sich, </a:t>
            </a:r>
          </a:p>
          <a:p>
            <a:r>
              <a:rPr lang="de-DE" sz="1100" dirty="0" smtClean="0">
                <a:latin typeface="Calibri" pitchFamily="34" charset="0"/>
                <a:cs typeface="Calibri" pitchFamily="34" charset="0"/>
              </a:rPr>
              <a:t>dass er so viel verkauft…</a:t>
            </a:r>
            <a:endParaRPr lang="de-AT" sz="1100" dirty="0"/>
          </a:p>
        </p:txBody>
      </p:sp>
    </p:spTree>
    <p:extLst>
      <p:ext uri="{BB962C8B-B14F-4D97-AF65-F5344CB8AC3E}">
        <p14:creationId xmlns:p14="http://schemas.microsoft.com/office/powerpoint/2010/main" val="186745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12"/>
          <p:cNvSpPr>
            <a:spLocks noChangeArrowheads="1"/>
          </p:cNvSpPr>
          <p:nvPr/>
        </p:nvSpPr>
        <p:spPr bwMode="auto">
          <a:xfrm>
            <a:off x="47625" y="123825"/>
            <a:ext cx="49729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de-DE" dirty="0" smtClean="0">
                <a:latin typeface="Calibri" pitchFamily="34" charset="0"/>
                <a:cs typeface="Calibri" pitchFamily="34" charset="0"/>
              </a:rPr>
              <a:t>Ausgangsrechnungen – Gutschriften - Zahlung</a:t>
            </a:r>
            <a:endParaRPr lang="de-DE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" name="Explosion 2 29"/>
          <p:cNvSpPr/>
          <p:nvPr/>
        </p:nvSpPr>
        <p:spPr bwMode="auto">
          <a:xfrm>
            <a:off x="6127065" y="493157"/>
            <a:ext cx="3457575" cy="725487"/>
          </a:xfrm>
          <a:prstGeom prst="irregularSeal2">
            <a:avLst/>
          </a:prstGeom>
          <a:solidFill>
            <a:srgbClr val="FF0000"/>
          </a:solidFill>
          <a:ln w="9525" cap="flat" cmpd="sng" algn="ctr">
            <a:solidFill>
              <a:srgbClr val="DDDDD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de-AT" sz="1200" b="1" dirty="0" smtClean="0">
                <a:solidFill>
                  <a:srgbClr val="DDDDD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Checkerbeispiel</a:t>
            </a:r>
          </a:p>
          <a:p>
            <a:pPr eaLnBrk="0" hangingPunct="0">
              <a:defRPr/>
            </a:pPr>
            <a:r>
              <a:rPr lang="de-AT" sz="1200" b="1" dirty="0" smtClean="0">
                <a:solidFill>
                  <a:srgbClr val="DDDDD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Lösung</a:t>
            </a:r>
            <a:endParaRPr lang="de-AT" sz="1200" b="1" dirty="0">
              <a:solidFill>
                <a:srgbClr val="DDDDD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755" y="855900"/>
            <a:ext cx="6343650" cy="500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098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</Words>
  <Application>Microsoft Office PowerPoint</Application>
  <PresentationFormat>A4-Papier (210x297 mm)</PresentationFormat>
  <Paragraphs>22</Paragraphs>
  <Slides>2</Slides>
  <Notes>2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4" baseType="lpstr">
      <vt:lpstr>Standarddesign</vt:lpstr>
      <vt:lpstr>CorelDRAW!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 Folientitel</dc:title>
  <dc:creator>Mag. Helmut Bauer</dc:creator>
  <cp:lastModifiedBy>BAUER Helmut</cp:lastModifiedBy>
  <cp:revision>201</cp:revision>
  <cp:lastPrinted>2014-10-28T09:04:38Z</cp:lastPrinted>
  <dcterms:created xsi:type="dcterms:W3CDTF">1998-08-03T08:19:10Z</dcterms:created>
  <dcterms:modified xsi:type="dcterms:W3CDTF">2014-10-28T09:26:33Z</dcterms:modified>
</cp:coreProperties>
</file>