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9" r:id="rId2"/>
  </p:sldMasterIdLst>
  <p:notesMasterIdLst>
    <p:notesMasterId r:id="rId9"/>
  </p:notesMasterIdLst>
  <p:sldIdLst>
    <p:sldId id="265" r:id="rId3"/>
    <p:sldId id="263" r:id="rId4"/>
    <p:sldId id="264" r:id="rId5"/>
    <p:sldId id="256" r:id="rId6"/>
    <p:sldId id="260" r:id="rId7"/>
    <p:sldId id="262" r:id="rId8"/>
  </p:sldIdLst>
  <p:sldSz cx="17338675" cy="9753600"/>
  <p:notesSz cx="6888163" cy="100203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7052" autoAdjust="0"/>
  </p:normalViewPr>
  <p:slideViewPr>
    <p:cSldViewPr snapToGrid="0" showGuides="1">
      <p:cViewPr varScale="1">
        <p:scale>
          <a:sx n="26" d="100"/>
          <a:sy n="26" d="100"/>
        </p:scale>
        <p:origin x="2371" y="53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6680C0C-85DF-417F-8238-DB0D15743621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n-GB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0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nl-BE" baseline="0" dirty="0" err="1" smtClean="0"/>
              <a:t>Good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morning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good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afternoon</a:t>
            </a:r>
            <a:r>
              <a:rPr lang="nl-BE" baseline="0" dirty="0" smtClean="0"/>
              <a:t>, or indeed </a:t>
            </a:r>
            <a:r>
              <a:rPr lang="nl-BE" baseline="0" dirty="0" err="1" smtClean="0"/>
              <a:t>good</a:t>
            </a:r>
            <a:r>
              <a:rPr lang="nl-BE" baseline="0" dirty="0" smtClean="0"/>
              <a:t> evening </a:t>
            </a:r>
            <a:r>
              <a:rPr lang="nl-BE" baseline="0" dirty="0" err="1" smtClean="0"/>
              <a:t>everyone</a:t>
            </a:r>
            <a:r>
              <a:rPr lang="nl-BE" baseline="0" dirty="0" smtClean="0"/>
              <a:t>! My name is </a:t>
            </a:r>
            <a:r>
              <a:rPr lang="nl-BE" baseline="0" dirty="0" smtClean="0"/>
              <a:t>Evelien Bracke, </a:t>
            </a:r>
            <a:r>
              <a:rPr lang="nl-BE" baseline="0" dirty="0" err="1" smtClean="0"/>
              <a:t>I’m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lecturer</a:t>
            </a:r>
            <a:r>
              <a:rPr lang="nl-BE" baseline="0" dirty="0" smtClean="0"/>
              <a:t> </a:t>
            </a:r>
            <a:r>
              <a:rPr lang="nl-BE" baseline="0" dirty="0" smtClean="0"/>
              <a:t>of ancient Greek literature at </a:t>
            </a:r>
            <a:r>
              <a:rPr lang="nl-BE" baseline="0" dirty="0" err="1" smtClean="0"/>
              <a:t>Ghent</a:t>
            </a:r>
            <a:r>
              <a:rPr lang="nl-BE" baseline="0" dirty="0" smtClean="0"/>
              <a:t> University in Belgium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Together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Lidewij and Steve, </a:t>
            </a:r>
            <a:r>
              <a:rPr lang="nl-BE" baseline="0" dirty="0" err="1" smtClean="0"/>
              <a:t>whom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you’ll</a:t>
            </a:r>
            <a:r>
              <a:rPr lang="nl-BE" baseline="0" dirty="0" smtClean="0"/>
              <a:t> meet later on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conference, </a:t>
            </a:r>
            <a:r>
              <a:rPr lang="nl-BE" baseline="0" dirty="0" err="1" smtClean="0"/>
              <a:t>I’m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delighted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meet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many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colleagues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interested</a:t>
            </a:r>
            <a:r>
              <a:rPr lang="nl-BE" baseline="0" dirty="0" smtClean="0"/>
              <a:t> in teaching Latin and Greek at </a:t>
            </a:r>
            <a:r>
              <a:rPr lang="nl-BE" baseline="0" dirty="0" err="1" smtClean="0"/>
              <a:t>primary</a:t>
            </a:r>
            <a:r>
              <a:rPr lang="nl-BE" baseline="0" dirty="0" smtClean="0"/>
              <a:t> school. </a:t>
            </a:r>
            <a:r>
              <a:rPr lang="nl-BE" baseline="0" dirty="0" err="1" smtClean="0"/>
              <a:t>You’ll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lots</a:t>
            </a:r>
            <a:r>
              <a:rPr lang="nl-BE" baseline="0" dirty="0" smtClean="0"/>
              <a:t> of different </a:t>
            </a:r>
            <a:r>
              <a:rPr lang="nl-BE" baseline="0" dirty="0" err="1" smtClean="0"/>
              <a:t>projects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different </a:t>
            </a:r>
            <a:r>
              <a:rPr lang="nl-BE" baseline="0" dirty="0" err="1" smtClean="0"/>
              <a:t>countries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next few </a:t>
            </a:r>
            <a:r>
              <a:rPr lang="nl-BE" baseline="0" dirty="0" err="1" smtClean="0"/>
              <a:t>hours</a:t>
            </a:r>
            <a:r>
              <a:rPr lang="nl-BE" baseline="0" dirty="0" smtClean="0"/>
              <a:t>: we </a:t>
            </a:r>
            <a:r>
              <a:rPr lang="nl-BE" baseline="0" dirty="0" err="1" smtClean="0"/>
              <a:t>really</a:t>
            </a:r>
            <a:r>
              <a:rPr lang="nl-BE" baseline="0" dirty="0" smtClean="0"/>
              <a:t> have a </a:t>
            </a:r>
            <a:r>
              <a:rPr lang="nl-BE" baseline="0" dirty="0" err="1" smtClean="0"/>
              <a:t>packed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programme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However</a:t>
            </a:r>
            <a:r>
              <a:rPr lang="nl-BE" baseline="0" dirty="0" smtClean="0"/>
              <a:t>, as Lidewij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start, I </a:t>
            </a:r>
            <a:r>
              <a:rPr lang="nl-BE" baseline="0" dirty="0" err="1" smtClean="0"/>
              <a:t>just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wanted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introduce </a:t>
            </a:r>
            <a:r>
              <a:rPr lang="nl-BE" baseline="0" dirty="0" err="1" smtClean="0"/>
              <a:t>briefly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project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formed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initial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inspiration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conference, </a:t>
            </a:r>
            <a:r>
              <a:rPr lang="nl-BE" baseline="0" dirty="0" err="1" smtClean="0"/>
              <a:t>namely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i="1" baseline="0" dirty="0" smtClean="0"/>
              <a:t>Ancient </a:t>
            </a:r>
            <a:r>
              <a:rPr lang="nl-BE" i="1" baseline="0" dirty="0" err="1" smtClean="0"/>
              <a:t>Greeks</a:t>
            </a:r>
            <a:r>
              <a:rPr lang="nl-BE" i="1" baseline="0" dirty="0" smtClean="0"/>
              <a:t> – Young </a:t>
            </a:r>
            <a:r>
              <a:rPr lang="nl-BE" i="1" baseline="0" dirty="0" err="1" smtClean="0"/>
              <a:t>Heroes</a:t>
            </a:r>
            <a:r>
              <a:rPr lang="nl-BE" i="1" baseline="0" dirty="0" smtClean="0"/>
              <a:t> </a:t>
            </a:r>
            <a:r>
              <a:rPr lang="nl-BE" i="0" baseline="0" dirty="0" smtClean="0"/>
              <a:t>project </a:t>
            </a:r>
            <a:r>
              <a:rPr lang="nl-BE" i="0" baseline="0" dirty="0" err="1" smtClean="0"/>
              <a:t>which</a:t>
            </a:r>
            <a:r>
              <a:rPr lang="nl-BE" i="0" baseline="0" dirty="0" smtClean="0"/>
              <a:t> I set up at </a:t>
            </a:r>
            <a:r>
              <a:rPr lang="nl-BE" i="0" baseline="0" dirty="0" err="1" smtClean="0"/>
              <a:t>Ghent</a:t>
            </a:r>
            <a:r>
              <a:rPr lang="nl-BE" i="0" baseline="0" dirty="0" smtClean="0"/>
              <a:t> University in 2019 and have </a:t>
            </a:r>
            <a:r>
              <a:rPr lang="nl-BE" i="0" baseline="0" dirty="0" err="1" smtClean="0"/>
              <a:t>coordinated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since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then</a:t>
            </a:r>
            <a:r>
              <a:rPr lang="nl-BE" i="0" baseline="0" dirty="0" smtClean="0"/>
              <a:t>. </a:t>
            </a:r>
            <a:endParaRPr lang="nl-BE" baseline="0" dirty="0" smtClean="0"/>
          </a:p>
          <a:p>
            <a:pPr marL="0" indent="0" defTabSz="966155">
              <a:buFont typeface="Arial" panose="020B0604020202020204" pitchFamily="34" charset="0"/>
              <a:buNone/>
              <a:defRPr/>
            </a:pPr>
            <a:endParaRPr lang="nl-BE" baseline="0" dirty="0" smtClean="0"/>
          </a:p>
          <a:p>
            <a:pPr marL="181154" indent="-181154">
              <a:buFontTx/>
              <a:buChar char="-"/>
            </a:pPr>
            <a:r>
              <a:rPr lang="nl-BE" i="0" baseline="0" dirty="0" err="1" smtClean="0"/>
              <a:t>This</a:t>
            </a:r>
            <a:r>
              <a:rPr lang="nl-BE" i="0" baseline="0" dirty="0" smtClean="0"/>
              <a:t> project </a:t>
            </a:r>
            <a:r>
              <a:rPr lang="nl-BE" i="0" baseline="0" dirty="0" err="1" smtClean="0"/>
              <a:t>brings</a:t>
            </a:r>
            <a:r>
              <a:rPr lang="nl-BE" i="0" baseline="0" dirty="0" smtClean="0"/>
              <a:t> ancient Greek </a:t>
            </a:r>
            <a:r>
              <a:rPr lang="nl-BE" i="0" baseline="0" dirty="0" err="1" smtClean="0"/>
              <a:t>language</a:t>
            </a:r>
            <a:r>
              <a:rPr lang="nl-BE" i="0" baseline="0" dirty="0" smtClean="0"/>
              <a:t> and culture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children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growing</a:t>
            </a:r>
            <a:r>
              <a:rPr lang="nl-BE" i="0" baseline="0" dirty="0" smtClean="0"/>
              <a:t> up in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Flemish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political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region</a:t>
            </a:r>
            <a:r>
              <a:rPr lang="nl-BE" i="0" baseline="0" dirty="0" smtClean="0"/>
              <a:t> of Belgium. Child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Flanders</a:t>
            </a:r>
            <a:r>
              <a:rPr lang="nl-BE" i="0" baseline="0" dirty="0" smtClean="0"/>
              <a:t> is on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rise</a:t>
            </a:r>
            <a:r>
              <a:rPr lang="nl-BE" i="0" baseline="0" dirty="0" smtClean="0"/>
              <a:t>, but </a:t>
            </a:r>
            <a:r>
              <a:rPr lang="nl-BE" i="0" baseline="0" dirty="0" err="1" smtClean="0"/>
              <a:t>children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from</a:t>
            </a:r>
            <a:r>
              <a:rPr lang="nl-BE" i="0" baseline="0" dirty="0" smtClean="0"/>
              <a:t> a </a:t>
            </a:r>
            <a:r>
              <a:rPr lang="nl-BE" i="0" baseline="0" dirty="0" err="1" smtClean="0"/>
              <a:t>working</a:t>
            </a:r>
            <a:r>
              <a:rPr lang="nl-BE" i="0" baseline="0" dirty="0" smtClean="0"/>
              <a:t> class background or </a:t>
            </a:r>
            <a:r>
              <a:rPr lang="nl-BE" i="0" baseline="0" dirty="0" err="1" smtClean="0"/>
              <a:t>with</a:t>
            </a:r>
            <a:r>
              <a:rPr lang="nl-BE" i="0" baseline="0" dirty="0" smtClean="0"/>
              <a:t> a non-</a:t>
            </a:r>
            <a:r>
              <a:rPr lang="nl-BE" i="0" baseline="0" dirty="0" err="1" smtClean="0"/>
              <a:t>Belgian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mother</a:t>
            </a:r>
            <a:r>
              <a:rPr lang="nl-BE" i="0" baseline="0" dirty="0" smtClean="0"/>
              <a:t> are at a </a:t>
            </a:r>
            <a:r>
              <a:rPr lang="nl-BE" i="0" baseline="0" dirty="0" err="1" smtClean="0"/>
              <a:t>much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higher</a:t>
            </a:r>
            <a:r>
              <a:rPr lang="nl-BE" i="0" baseline="0" dirty="0" smtClean="0"/>
              <a:t> risk of </a:t>
            </a:r>
            <a:r>
              <a:rPr lang="nl-BE" i="0" baseline="0" dirty="0" err="1" smtClean="0"/>
              <a:t>experiencing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peers</a:t>
            </a:r>
            <a:r>
              <a:rPr lang="nl-BE" i="0" baseline="0" dirty="0" smtClean="0"/>
              <a:t>. </a:t>
            </a:r>
          </a:p>
          <a:p>
            <a:pPr marL="0" indent="0">
              <a:buFontTx/>
              <a:buNone/>
            </a:pPr>
            <a:endParaRPr lang="nl-BE" i="0" baseline="0" dirty="0" smtClean="0"/>
          </a:p>
          <a:p>
            <a:pPr marL="181154" indent="-181154">
              <a:buFontTx/>
              <a:buChar char="-"/>
            </a:pPr>
            <a:r>
              <a:rPr lang="nl-BE" i="0" baseline="0" dirty="0" err="1" smtClean="0"/>
              <a:t>Growing</a:t>
            </a:r>
            <a:r>
              <a:rPr lang="nl-BE" i="0" baseline="0" dirty="0" smtClean="0"/>
              <a:t> up in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does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just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mean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less</a:t>
            </a:r>
            <a:r>
              <a:rPr lang="nl-BE" i="0" baseline="0" dirty="0" smtClean="0"/>
              <a:t> money is </a:t>
            </a:r>
            <a:r>
              <a:rPr lang="nl-BE" i="0" baseline="0" dirty="0" err="1" smtClean="0"/>
              <a:t>available</a:t>
            </a:r>
            <a:r>
              <a:rPr lang="nl-BE" i="0" baseline="0" dirty="0" smtClean="0"/>
              <a:t>: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covers </a:t>
            </a:r>
            <a:r>
              <a:rPr lang="nl-BE" i="0" baseline="0" dirty="0" err="1" smtClean="0"/>
              <a:t>every</a:t>
            </a:r>
            <a:r>
              <a:rPr lang="nl-BE" i="0" baseline="0" dirty="0" smtClean="0"/>
              <a:t> aspect of a </a:t>
            </a:r>
            <a:r>
              <a:rPr lang="nl-BE" i="0" baseline="0" dirty="0" err="1" smtClean="0"/>
              <a:t>child’s</a:t>
            </a:r>
            <a:r>
              <a:rPr lang="nl-BE" i="0" baseline="0" dirty="0" smtClean="0"/>
              <a:t> life, and has </a:t>
            </a:r>
            <a:r>
              <a:rPr lang="nl-BE" i="0" baseline="0" dirty="0" err="1" smtClean="0"/>
              <a:t>an</a:t>
            </a:r>
            <a:r>
              <a:rPr lang="nl-BE" i="0" baseline="0" dirty="0" smtClean="0"/>
              <a:t> impact on </a:t>
            </a:r>
            <a:r>
              <a:rPr lang="nl-BE" i="0" baseline="0" dirty="0" err="1" smtClean="0"/>
              <a:t>children’s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physical</a:t>
            </a:r>
            <a:r>
              <a:rPr lang="nl-BE" i="0" baseline="0" dirty="0" smtClean="0"/>
              <a:t> and </a:t>
            </a:r>
            <a:r>
              <a:rPr lang="nl-BE" i="0" baseline="0" dirty="0" err="1" smtClean="0"/>
              <a:t>mental</a:t>
            </a:r>
            <a:r>
              <a:rPr lang="nl-BE" i="0" baseline="0" dirty="0" smtClean="0"/>
              <a:t> health, and later in life: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career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trajectory</a:t>
            </a:r>
            <a:r>
              <a:rPr lang="nl-BE" i="0" baseline="0" dirty="0" smtClean="0"/>
              <a:t> and </a:t>
            </a:r>
            <a:r>
              <a:rPr lang="nl-BE" i="0" baseline="0" dirty="0" err="1" smtClean="0"/>
              <a:t>political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participation</a:t>
            </a:r>
            <a:r>
              <a:rPr lang="nl-BE" i="0" baseline="0" dirty="0" smtClean="0"/>
              <a:t>. Most </a:t>
            </a:r>
            <a:r>
              <a:rPr lang="nl-BE" i="0" baseline="0" dirty="0" err="1" smtClean="0"/>
              <a:t>importantly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our</a:t>
            </a:r>
            <a:r>
              <a:rPr lang="nl-BE" i="0" baseline="0" dirty="0" smtClean="0"/>
              <a:t> context, </a:t>
            </a:r>
            <a:r>
              <a:rPr lang="nl-BE" i="0" baseline="0" dirty="0" err="1" smtClean="0"/>
              <a:t>it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means </a:t>
            </a:r>
            <a:r>
              <a:rPr lang="nl-BE" i="0" baseline="0" dirty="0" err="1" smtClean="0"/>
              <a:t>they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tend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get </a:t>
            </a:r>
            <a:r>
              <a:rPr lang="nl-BE" i="0" baseline="0" dirty="0" err="1" smtClean="0"/>
              <a:t>fewer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educational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opportunities</a:t>
            </a:r>
            <a:r>
              <a:rPr lang="nl-BE" i="0" baseline="0" dirty="0" smtClean="0"/>
              <a:t>. Latin is </a:t>
            </a:r>
            <a:r>
              <a:rPr lang="nl-BE" i="0" baseline="0" dirty="0" err="1" smtClean="0"/>
              <a:t>still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going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quite</a:t>
            </a:r>
            <a:r>
              <a:rPr lang="nl-BE" i="0" baseline="0" dirty="0" smtClean="0"/>
              <a:t> strong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Flemish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region</a:t>
            </a:r>
            <a:r>
              <a:rPr lang="nl-BE" i="0" baseline="0" dirty="0" smtClean="0"/>
              <a:t>, as </a:t>
            </a:r>
            <a:r>
              <a:rPr lang="nl-BE" i="0" baseline="0" dirty="0" err="1" smtClean="0"/>
              <a:t>it</a:t>
            </a:r>
            <a:r>
              <a:rPr lang="nl-BE" i="0" baseline="0" dirty="0" smtClean="0"/>
              <a:t> is </a:t>
            </a:r>
            <a:r>
              <a:rPr lang="nl-BE" i="0" baseline="0" dirty="0" err="1" smtClean="0"/>
              <a:t>studied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around</a:t>
            </a:r>
            <a:r>
              <a:rPr lang="nl-BE" i="0" baseline="0" dirty="0" smtClean="0"/>
              <a:t> 10% of </a:t>
            </a:r>
            <a:r>
              <a:rPr lang="nl-BE" i="0" baseline="0" dirty="0" err="1" smtClean="0"/>
              <a:t>secondary</a:t>
            </a:r>
            <a:r>
              <a:rPr lang="nl-BE" i="0" baseline="0" dirty="0" smtClean="0"/>
              <a:t> school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. </a:t>
            </a:r>
            <a:r>
              <a:rPr lang="nl-BE" i="0" baseline="0" dirty="0" err="1" smtClean="0"/>
              <a:t>Yet</a:t>
            </a:r>
            <a:r>
              <a:rPr lang="nl-BE" i="0" baseline="0" dirty="0" smtClean="0"/>
              <a:t> research has </a:t>
            </a:r>
            <a:r>
              <a:rPr lang="nl-BE" i="0" baseline="0" dirty="0" err="1" smtClean="0"/>
              <a:t>shown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children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growing</a:t>
            </a:r>
            <a:r>
              <a:rPr lang="nl-BE" i="0" baseline="0" dirty="0" smtClean="0"/>
              <a:t> up in </a:t>
            </a:r>
            <a:r>
              <a:rPr lang="nl-BE" i="0" baseline="0" dirty="0" err="1" smtClean="0"/>
              <a:t>poverty</a:t>
            </a:r>
            <a:r>
              <a:rPr lang="nl-BE" i="0" baseline="0" dirty="0" smtClean="0"/>
              <a:t> have </a:t>
            </a:r>
            <a:r>
              <a:rPr lang="nl-BE" i="0" baseline="0" dirty="0" err="1" smtClean="0"/>
              <a:t>disproportionately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less</a:t>
            </a:r>
            <a:r>
              <a:rPr lang="nl-BE" i="0" baseline="0" dirty="0" smtClean="0"/>
              <a:t> access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Latin and Greek </a:t>
            </a:r>
            <a:r>
              <a:rPr lang="nl-BE" i="0" baseline="0" dirty="0" err="1" smtClean="0"/>
              <a:t>study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peers</a:t>
            </a:r>
            <a:r>
              <a:rPr lang="nl-BE" i="0" baseline="0" dirty="0" smtClean="0"/>
              <a:t>: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from</a:t>
            </a:r>
            <a:r>
              <a:rPr lang="nl-BE" i="0" baseline="0" dirty="0" smtClean="0"/>
              <a:t> a </a:t>
            </a:r>
            <a:r>
              <a:rPr lang="nl-BE" i="0" baseline="0" dirty="0" err="1" smtClean="0"/>
              <a:t>disadvantaged</a:t>
            </a:r>
            <a:r>
              <a:rPr lang="nl-BE" i="0" baseline="0" dirty="0" smtClean="0"/>
              <a:t> background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have </a:t>
            </a:r>
            <a:r>
              <a:rPr lang="nl-BE" i="0" baseline="0" dirty="0" err="1" smtClean="0"/>
              <a:t>finished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 and are </a:t>
            </a:r>
            <a:r>
              <a:rPr lang="nl-BE" i="0" baseline="0" dirty="0" err="1" smtClean="0"/>
              <a:t>moving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secondary</a:t>
            </a:r>
            <a:r>
              <a:rPr lang="nl-BE" i="0" baseline="0" dirty="0" smtClean="0"/>
              <a:t> school are </a:t>
            </a:r>
            <a:r>
              <a:rPr lang="nl-BE" i="0" baseline="0" dirty="0" err="1" smtClean="0"/>
              <a:t>encouraged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study</a:t>
            </a:r>
            <a:r>
              <a:rPr lang="nl-BE" i="0" baseline="0" dirty="0" smtClean="0"/>
              <a:t> Latin and ancient Greek far </a:t>
            </a:r>
            <a:r>
              <a:rPr lang="nl-BE" i="0" baseline="0" dirty="0" err="1" smtClean="0"/>
              <a:t>less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other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children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age</a:t>
            </a:r>
            <a:r>
              <a:rPr lang="nl-BE" i="0" baseline="0" dirty="0" smtClean="0"/>
              <a:t>. </a:t>
            </a:r>
            <a:r>
              <a:rPr lang="nl-BE" i="0" baseline="0" dirty="0" err="1" smtClean="0"/>
              <a:t>This</a:t>
            </a:r>
            <a:r>
              <a:rPr lang="nl-BE" i="0" baseline="0" dirty="0" smtClean="0"/>
              <a:t> is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necessarily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deliberate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discrimination</a:t>
            </a:r>
            <a:r>
              <a:rPr lang="nl-BE" i="0" baseline="0" dirty="0" smtClean="0"/>
              <a:t> on </a:t>
            </a:r>
            <a:r>
              <a:rPr lang="nl-BE" i="0" baseline="0" dirty="0" err="1" smtClean="0"/>
              <a:t>anyone’s</a:t>
            </a:r>
            <a:r>
              <a:rPr lang="nl-BE" i="0" baseline="0" dirty="0" smtClean="0"/>
              <a:t> part, but </a:t>
            </a:r>
            <a:r>
              <a:rPr lang="nl-BE" i="0" baseline="0" dirty="0" err="1" smtClean="0"/>
              <a:t>it</a:t>
            </a:r>
            <a:r>
              <a:rPr lang="nl-BE" i="0" baseline="0" dirty="0" smtClean="0"/>
              <a:t> is </a:t>
            </a:r>
            <a:r>
              <a:rPr lang="nl-BE" i="0" baseline="0" dirty="0" err="1" smtClean="0"/>
              <a:t>discrimination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same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which</a:t>
            </a:r>
            <a:r>
              <a:rPr lang="nl-BE" i="0" baseline="0" dirty="0" smtClean="0"/>
              <a:t> has </a:t>
            </a:r>
            <a:r>
              <a:rPr lang="nl-BE" i="0" baseline="0" dirty="0" err="1" smtClean="0"/>
              <a:t>an</a:t>
            </a:r>
            <a:r>
              <a:rPr lang="nl-BE" i="0" baseline="0" dirty="0" smtClean="0"/>
              <a:t> impact on </a:t>
            </a:r>
            <a:r>
              <a:rPr lang="nl-BE" i="0" baseline="0" dirty="0" err="1" smtClean="0"/>
              <a:t>children’s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lives</a:t>
            </a:r>
            <a:r>
              <a:rPr lang="nl-BE" i="0" baseline="0" dirty="0" smtClean="0"/>
              <a:t>. It </a:t>
            </a:r>
            <a:r>
              <a:rPr lang="nl-BE" i="0" baseline="0" dirty="0" err="1" smtClean="0"/>
              <a:t>reveals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there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only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visible</a:t>
            </a:r>
            <a:r>
              <a:rPr lang="nl-BE" i="0" baseline="0" dirty="0" smtClean="0"/>
              <a:t> but </a:t>
            </a:r>
            <a:r>
              <a:rPr lang="nl-BE" i="0" baseline="0" dirty="0" err="1" smtClean="0"/>
              <a:t>actually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mostly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invisible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social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barriers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which</a:t>
            </a:r>
            <a:r>
              <a:rPr lang="nl-BE" i="0" baseline="0" dirty="0" smtClean="0"/>
              <a:t> stop </a:t>
            </a:r>
            <a:r>
              <a:rPr lang="nl-BE" i="0" baseline="0" dirty="0" err="1" smtClean="0"/>
              <a:t>children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from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taking</a:t>
            </a:r>
            <a:r>
              <a:rPr lang="nl-BE" i="0" baseline="0" dirty="0" smtClean="0"/>
              <a:t> part in Latin and Greek. </a:t>
            </a:r>
          </a:p>
          <a:p>
            <a:pPr marL="181154" indent="-181154">
              <a:buFontTx/>
              <a:buChar char="-"/>
            </a:pPr>
            <a:endParaRPr lang="nl-BE" i="0" baseline="0" dirty="0" smtClean="0"/>
          </a:p>
          <a:p>
            <a:pPr marL="181154" indent="-181154">
              <a:buFontTx/>
              <a:buChar char="-"/>
            </a:pPr>
            <a:r>
              <a:rPr lang="nl-BE" i="0" baseline="0" dirty="0" smtClean="0"/>
              <a:t>The </a:t>
            </a:r>
            <a:r>
              <a:rPr lang="nl-BE" i="1" baseline="0" dirty="0" smtClean="0"/>
              <a:t>Young </a:t>
            </a:r>
            <a:r>
              <a:rPr lang="nl-BE" i="1" baseline="0" dirty="0" err="1" smtClean="0"/>
              <a:t>Heroes</a:t>
            </a:r>
            <a:r>
              <a:rPr lang="nl-BE" i="0" baseline="0" dirty="0" smtClean="0"/>
              <a:t> project wants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intervene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this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discrimination</a:t>
            </a:r>
            <a:r>
              <a:rPr lang="nl-BE" i="0" baseline="0" dirty="0" smtClean="0"/>
              <a:t> and break down these </a:t>
            </a:r>
            <a:r>
              <a:rPr lang="nl-BE" i="0" baseline="0" dirty="0" err="1" smtClean="0"/>
              <a:t>barriers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whereby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don’t</a:t>
            </a:r>
            <a:r>
              <a:rPr lang="nl-BE" i="0" baseline="0" dirty="0" smtClean="0"/>
              <a:t> have access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Latin and Greek </a:t>
            </a:r>
            <a:r>
              <a:rPr lang="nl-BE" i="0" baseline="0" dirty="0" err="1" smtClean="0"/>
              <a:t>primarily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because</a:t>
            </a:r>
            <a:r>
              <a:rPr lang="nl-BE" i="0" baseline="0" dirty="0" smtClean="0"/>
              <a:t> of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social</a:t>
            </a:r>
            <a:r>
              <a:rPr lang="nl-BE" i="0" baseline="0" dirty="0" smtClean="0"/>
              <a:t> background. And </a:t>
            </a:r>
            <a:r>
              <a:rPr lang="nl-BE" i="0" baseline="0" dirty="0" err="1" smtClean="0"/>
              <a:t>so</a:t>
            </a:r>
            <a:r>
              <a:rPr lang="nl-BE" i="0" baseline="0" dirty="0" smtClean="0"/>
              <a:t> I train </a:t>
            </a:r>
            <a:r>
              <a:rPr lang="nl-BE" i="0" baseline="0" dirty="0" err="1" smtClean="0"/>
              <a:t>my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students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</a:t>
            </a:r>
            <a:r>
              <a:rPr lang="nl-BE" i="0" baseline="0" dirty="0" smtClean="0"/>
              <a:t> ancient Greek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school, </a:t>
            </a:r>
            <a:r>
              <a:rPr lang="nl-BE" i="0" baseline="0" dirty="0" err="1" smtClean="0"/>
              <a:t>since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this</a:t>
            </a:r>
            <a:r>
              <a:rPr lang="nl-BE" i="0" baseline="0" dirty="0" smtClean="0"/>
              <a:t> is </a:t>
            </a:r>
            <a:r>
              <a:rPr lang="nl-BE" i="0" baseline="0" dirty="0" err="1" smtClean="0"/>
              <a:t>still</a:t>
            </a:r>
            <a:r>
              <a:rPr lang="nl-BE" i="0" baseline="0" dirty="0" smtClean="0"/>
              <a:t> a subject </a:t>
            </a:r>
            <a:r>
              <a:rPr lang="nl-BE" i="0" baseline="0" dirty="0" err="1" smtClean="0"/>
              <a:t>reserved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linguistically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brightest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Flanders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have </a:t>
            </a:r>
            <a:r>
              <a:rPr lang="nl-BE" i="0" baseline="0" dirty="0" err="1" smtClean="0"/>
              <a:t>already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studied</a:t>
            </a:r>
            <a:r>
              <a:rPr lang="nl-BE" i="0" baseline="0" dirty="0" smtClean="0"/>
              <a:t> Latin. At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start of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project, </a:t>
            </a:r>
            <a:r>
              <a:rPr lang="nl-BE" i="0" baseline="0" dirty="0" err="1" smtClean="0"/>
              <a:t>there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invariably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 and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say Greek </a:t>
            </a:r>
            <a:r>
              <a:rPr lang="nl-BE" i="0" baseline="0" dirty="0" err="1" smtClean="0"/>
              <a:t>will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difficult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it’s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1" baseline="0" dirty="0" err="1" smtClean="0"/>
              <a:t>them</a:t>
            </a:r>
            <a:r>
              <a:rPr lang="nl-BE" i="0" baseline="0" dirty="0" smtClean="0"/>
              <a:t>.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end of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project, </a:t>
            </a:r>
            <a:r>
              <a:rPr lang="nl-BE" i="0" baseline="0" dirty="0" err="1" smtClean="0"/>
              <a:t>however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all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have </a:t>
            </a:r>
            <a:r>
              <a:rPr lang="nl-BE" i="0" baseline="0" dirty="0" err="1" smtClean="0"/>
              <a:t>invariably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engaged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positively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with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lessons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some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extent</a:t>
            </a:r>
            <a:r>
              <a:rPr lang="nl-BE" i="0" baseline="0" dirty="0" smtClean="0"/>
              <a:t>, and have a more </a:t>
            </a:r>
            <a:r>
              <a:rPr lang="nl-BE" i="0" baseline="0" dirty="0" err="1" smtClean="0"/>
              <a:t>positive</a:t>
            </a:r>
            <a:r>
              <a:rPr lang="nl-BE" i="0" baseline="0" dirty="0" smtClean="0"/>
              <a:t> image of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cognitive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abilities</a:t>
            </a:r>
            <a:r>
              <a:rPr lang="nl-BE" i="0" baseline="0" dirty="0" smtClean="0"/>
              <a:t>.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offering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a </a:t>
            </a:r>
            <a:r>
              <a:rPr lang="nl-BE" i="0" baseline="0" dirty="0" err="1" smtClean="0"/>
              <a:t>challenge</a:t>
            </a:r>
            <a:r>
              <a:rPr lang="nl-BE" i="0" baseline="0" dirty="0" smtClean="0"/>
              <a:t> at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own</a:t>
            </a:r>
            <a:r>
              <a:rPr lang="nl-BE" i="0" baseline="0" dirty="0" smtClean="0"/>
              <a:t> level, we want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make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 </a:t>
            </a:r>
            <a:r>
              <a:rPr lang="nl-BE" i="1" baseline="0" dirty="0" smtClean="0"/>
              <a:t>and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aware</a:t>
            </a:r>
            <a:r>
              <a:rPr lang="nl-BE" i="0" baseline="0" dirty="0" smtClean="0"/>
              <a:t> of </a:t>
            </a:r>
            <a:r>
              <a:rPr lang="nl-BE" i="0" baseline="0" dirty="0" err="1" smtClean="0"/>
              <a:t>what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capable</a:t>
            </a:r>
            <a:r>
              <a:rPr lang="nl-BE" i="0" baseline="0" dirty="0" smtClean="0"/>
              <a:t> of. </a:t>
            </a:r>
            <a:endParaRPr lang="en-GB" dirty="0" smtClean="0"/>
          </a:p>
          <a:p>
            <a:pPr marL="0" indent="0" defTabSz="966155">
              <a:buFont typeface="Arial" panose="020B0604020202020204" pitchFamily="34" charset="0"/>
              <a:buNone/>
              <a:defRPr/>
            </a:pPr>
            <a:endParaRPr lang="nl-BE" i="0" baseline="0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27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Practically</a:t>
            </a:r>
            <a:r>
              <a:rPr lang="nl-BE" dirty="0" smtClean="0"/>
              <a:t>,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Ghent</a:t>
            </a:r>
            <a:r>
              <a:rPr lang="nl-BE" dirty="0" smtClean="0"/>
              <a:t> University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are training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teachers</a:t>
            </a:r>
            <a:r>
              <a:rPr lang="nl-BE" dirty="0" smtClean="0"/>
              <a:t> of ancient Greek </a:t>
            </a:r>
            <a:r>
              <a:rPr lang="nl-BE" dirty="0" err="1" smtClean="0"/>
              <a:t>teach</a:t>
            </a:r>
            <a:r>
              <a:rPr lang="nl-BE" dirty="0" smtClean="0"/>
              <a:t> Greek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two</a:t>
            </a:r>
            <a:r>
              <a:rPr lang="nl-BE" baseline="0" dirty="0" smtClean="0"/>
              <a:t> schools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Flemish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region</a:t>
            </a:r>
            <a:r>
              <a:rPr lang="nl-BE" baseline="0" dirty="0" smtClean="0"/>
              <a:t>, and a </a:t>
            </a:r>
            <a:r>
              <a:rPr lang="nl-BE" baseline="0" dirty="0" err="1" smtClean="0"/>
              <a:t>number</a:t>
            </a:r>
            <a:r>
              <a:rPr lang="nl-BE" baseline="0" dirty="0" smtClean="0"/>
              <a:t> of schools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resources </a:t>
            </a:r>
            <a:r>
              <a:rPr lang="nl-BE" baseline="0" dirty="0" err="1" smtClean="0"/>
              <a:t>themselves</a:t>
            </a:r>
            <a:r>
              <a:rPr lang="nl-BE" baseline="0" dirty="0" smtClean="0"/>
              <a:t>  -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lesson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plans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available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website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free, in Dutch –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course on ‘monsters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various</a:t>
            </a:r>
            <a:r>
              <a:rPr lang="nl-BE" baseline="0" dirty="0" smtClean="0"/>
              <a:t> storytelling </a:t>
            </a:r>
            <a:r>
              <a:rPr lang="nl-BE" baseline="0" dirty="0" err="1" smtClean="0"/>
              <a:t>traditions</a:t>
            </a:r>
            <a:r>
              <a:rPr lang="nl-BE" baseline="0" dirty="0" smtClean="0"/>
              <a:t>’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available</a:t>
            </a:r>
            <a:r>
              <a:rPr lang="nl-BE" baseline="0" dirty="0" smtClean="0"/>
              <a:t> in English via de link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there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smtClean="0"/>
              <a:t>We </a:t>
            </a:r>
            <a:r>
              <a:rPr lang="nl-BE" baseline="0" dirty="0" err="1" smtClean="0"/>
              <a:t>don’t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teach</a:t>
            </a:r>
            <a:r>
              <a:rPr lang="nl-BE" baseline="0" dirty="0" smtClean="0"/>
              <a:t> ancient Greek like </a:t>
            </a:r>
            <a:r>
              <a:rPr lang="nl-BE" baseline="0" dirty="0" err="1" smtClean="0"/>
              <a:t>it’s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secondary</a:t>
            </a:r>
            <a:r>
              <a:rPr lang="nl-BE" baseline="0" dirty="0" smtClean="0"/>
              <a:t> school, but we start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’ </a:t>
            </a:r>
            <a:r>
              <a:rPr lang="nl-BE" baseline="0" dirty="0" err="1" smtClean="0"/>
              <a:t>needs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regard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inclusivity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being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heard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seen</a:t>
            </a:r>
            <a:r>
              <a:rPr lang="nl-BE" baseline="0" dirty="0" smtClean="0"/>
              <a:t>.</a:t>
            </a:r>
          </a:p>
          <a:p>
            <a:pPr marL="181154" indent="-181154">
              <a:buFontTx/>
              <a:buChar char="-"/>
            </a:pPr>
            <a:r>
              <a:rPr lang="nl-BE" baseline="0" dirty="0" smtClean="0"/>
              <a:t>For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, home </a:t>
            </a:r>
            <a:r>
              <a:rPr lang="nl-BE" baseline="0" dirty="0" err="1" smtClean="0"/>
              <a:t>languages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incorporated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into</a:t>
            </a:r>
            <a:r>
              <a:rPr lang="nl-BE" baseline="0" dirty="0" smtClean="0"/>
              <a:t> </a:t>
            </a:r>
            <a:r>
              <a:rPr lang="nl-BE" baseline="0" dirty="0" smtClean="0"/>
              <a:t>classes, as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exercise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right shows: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</a:t>
            </a:r>
            <a:r>
              <a:rPr lang="nl-BE" baseline="0" dirty="0" smtClean="0"/>
              <a:t> ancient Greek, Dutch, French, English and </a:t>
            </a:r>
            <a:r>
              <a:rPr lang="nl-BE" baseline="0" dirty="0" err="1" smtClean="0"/>
              <a:t>German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words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family </a:t>
            </a:r>
            <a:r>
              <a:rPr lang="nl-BE" baseline="0" dirty="0" err="1" smtClean="0"/>
              <a:t>connections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asked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add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own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then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discussed</a:t>
            </a:r>
            <a:r>
              <a:rPr lang="nl-BE" baseline="0" dirty="0" smtClean="0"/>
              <a:t> in class.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foster</a:t>
            </a:r>
            <a:r>
              <a:rPr lang="nl-BE" baseline="0" dirty="0" smtClean="0"/>
              <a:t> a sense of </a:t>
            </a:r>
            <a:r>
              <a:rPr lang="nl-BE" baseline="0" dirty="0" err="1" smtClean="0"/>
              <a:t>belonging</a:t>
            </a:r>
            <a:r>
              <a:rPr lang="nl-BE" baseline="0" dirty="0" smtClean="0"/>
              <a:t> and help </a:t>
            </a:r>
            <a:r>
              <a:rPr lang="nl-BE" baseline="0" dirty="0" err="1" smtClean="0"/>
              <a:t>integration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Flemish</a:t>
            </a:r>
            <a:r>
              <a:rPr lang="nl-BE" baseline="0" dirty="0" smtClean="0"/>
              <a:t> context – </a:t>
            </a:r>
            <a:r>
              <a:rPr lang="nl-BE" baseline="0" dirty="0" err="1" smtClean="0"/>
              <a:t>it’s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popular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 most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get </a:t>
            </a:r>
            <a:r>
              <a:rPr lang="nl-BE" baseline="0" dirty="0" err="1" smtClean="0"/>
              <a:t>very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excited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. </a:t>
            </a:r>
            <a:endParaRPr lang="nl-BE" baseline="0" dirty="0" smtClean="0"/>
          </a:p>
          <a:p>
            <a:pPr marL="181154" indent="-181154">
              <a:buFontTx/>
              <a:buChar char="-"/>
            </a:pPr>
            <a:r>
              <a:rPr lang="nl-BE" baseline="0" dirty="0" err="1" smtClean="0"/>
              <a:t>Activities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whereby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engage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actively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knowledge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creation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together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student </a:t>
            </a:r>
            <a:r>
              <a:rPr lang="nl-BE" baseline="0" dirty="0" err="1" smtClean="0"/>
              <a:t>teachers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such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exercise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left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whereby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choose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next step a </a:t>
            </a:r>
            <a:r>
              <a:rPr lang="nl-BE" baseline="0" dirty="0" err="1" smtClean="0"/>
              <a:t>hero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take on his </a:t>
            </a:r>
            <a:r>
              <a:rPr lang="nl-BE" baseline="0" dirty="0" err="1" smtClean="0"/>
              <a:t>journey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through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underworld</a:t>
            </a:r>
            <a:r>
              <a:rPr lang="nl-BE" baseline="0" dirty="0" smtClean="0"/>
              <a:t>. 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>
              <a:buFontTx/>
              <a:buChar char="-"/>
            </a:pPr>
            <a:r>
              <a:rPr lang="nl-BE" dirty="0" smtClean="0"/>
              <a:t>We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expect</a:t>
            </a:r>
            <a:r>
              <a:rPr lang="nl-BE" dirty="0" smtClean="0"/>
              <a:t> </a:t>
            </a:r>
            <a:r>
              <a:rPr lang="nl-BE" dirty="0" err="1" smtClean="0"/>
              <a:t>pupils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a </a:t>
            </a:r>
            <a:r>
              <a:rPr lang="nl-BE" dirty="0" err="1" smtClean="0"/>
              <a:t>particular</a:t>
            </a:r>
            <a:r>
              <a:rPr lang="nl-BE" dirty="0" smtClean="0"/>
              <a:t> point in ancient Greek </a:t>
            </a:r>
            <a:r>
              <a:rPr lang="nl-BE" dirty="0" err="1" smtClean="0"/>
              <a:t>grammar</a:t>
            </a:r>
            <a:r>
              <a:rPr lang="nl-BE" dirty="0" smtClean="0"/>
              <a:t> or </a:t>
            </a:r>
            <a:r>
              <a:rPr lang="nl-BE" dirty="0" err="1" smtClean="0"/>
              <a:t>knowledge</a:t>
            </a:r>
            <a:r>
              <a:rPr lang="nl-BE" dirty="0" smtClean="0"/>
              <a:t> in </a:t>
            </a:r>
            <a:r>
              <a:rPr lang="nl-BE" dirty="0" err="1" smtClean="0"/>
              <a:t>general</a:t>
            </a:r>
            <a:r>
              <a:rPr lang="nl-BE" dirty="0" smtClean="0"/>
              <a:t>: non-</a:t>
            </a:r>
            <a:r>
              <a:rPr lang="nl-BE" dirty="0" err="1" smtClean="0"/>
              <a:t>linear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: no assessment, </a:t>
            </a:r>
            <a:r>
              <a:rPr lang="nl-BE" dirty="0" smtClean="0"/>
              <a:t>focus lies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enjoyment</a:t>
            </a:r>
            <a:r>
              <a:rPr lang="nl-BE" dirty="0" smtClean="0"/>
              <a:t> </a:t>
            </a:r>
            <a:r>
              <a:rPr lang="nl-BE" dirty="0" smtClean="0"/>
              <a:t>of </a:t>
            </a:r>
            <a:r>
              <a:rPr lang="nl-BE" dirty="0" err="1" smtClean="0"/>
              <a:t>language</a:t>
            </a:r>
            <a:r>
              <a:rPr lang="nl-BE" dirty="0" smtClean="0"/>
              <a:t>.</a:t>
            </a:r>
            <a:r>
              <a:rPr lang="nl-BE" baseline="0" dirty="0" smtClean="0"/>
              <a:t> Assessment is </a:t>
            </a:r>
            <a:r>
              <a:rPr lang="nl-BE" baseline="0" dirty="0" err="1" smtClean="0"/>
              <a:t>done</a:t>
            </a:r>
            <a:r>
              <a:rPr lang="nl-BE" baseline="0" dirty="0" smtClean="0"/>
              <a:t> via </a:t>
            </a:r>
            <a:r>
              <a:rPr lang="nl-BE" baseline="0" dirty="0" err="1" smtClean="0"/>
              <a:t>activites</a:t>
            </a:r>
            <a:r>
              <a:rPr lang="nl-BE" baseline="0" dirty="0" smtClean="0"/>
              <a:t> and </a:t>
            </a:r>
            <a:r>
              <a:rPr lang="nl-BE" baseline="0" dirty="0" smtClean="0"/>
              <a:t>board </a:t>
            </a:r>
            <a:r>
              <a:rPr lang="nl-BE" baseline="0" dirty="0" smtClean="0"/>
              <a:t>games </a:t>
            </a:r>
            <a:r>
              <a:rPr lang="nl-BE" baseline="0" dirty="0" err="1" smtClean="0"/>
              <a:t>such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powerpoint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whereby</a:t>
            </a:r>
            <a:r>
              <a:rPr lang="nl-BE" baseline="0" dirty="0" smtClean="0"/>
              <a:t> Odysseus, </a:t>
            </a:r>
            <a:r>
              <a:rPr lang="nl-BE" baseline="0" dirty="0" err="1" smtClean="0"/>
              <a:t>Gilgamesh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Sindbad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get home but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answer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certain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questions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myths</a:t>
            </a:r>
            <a:r>
              <a:rPr lang="nl-BE" baseline="0" dirty="0" smtClean="0"/>
              <a:t> and ancient Greek </a:t>
            </a:r>
            <a:r>
              <a:rPr lang="nl-BE" baseline="0" dirty="0" err="1" smtClean="0"/>
              <a:t>language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depending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square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ended</a:t>
            </a:r>
            <a:r>
              <a:rPr lang="nl-BE" baseline="0" dirty="0" smtClean="0"/>
              <a:t> on.</a:t>
            </a:r>
            <a:endParaRPr lang="nl-BE" baseline="0" dirty="0" smtClean="0"/>
          </a:p>
          <a:p>
            <a:pPr marL="181154" indent="-181154">
              <a:buFontTx/>
              <a:buChar char="-"/>
            </a:pPr>
            <a:r>
              <a:rPr lang="nl-BE" baseline="0" dirty="0" err="1" smtClean="0"/>
              <a:t>Helping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broaden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mindset</a:t>
            </a:r>
            <a:r>
              <a:rPr lang="nl-BE" baseline="0" dirty="0" smtClean="0"/>
              <a:t>, </a:t>
            </a:r>
            <a:r>
              <a:rPr lang="nl-BE" baseline="0" dirty="0" smtClean="0"/>
              <a:t>e.g</a:t>
            </a:r>
            <a:r>
              <a:rPr lang="nl-BE" baseline="0" dirty="0" smtClean="0"/>
              <a:t>.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course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monsters in storytelling </a:t>
            </a:r>
            <a:r>
              <a:rPr lang="nl-BE" baseline="0" dirty="0" err="1" smtClean="0"/>
              <a:t>traditions</a:t>
            </a:r>
            <a:r>
              <a:rPr lang="nl-BE" baseline="0" dirty="0" smtClean="0"/>
              <a:t>, we question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</a:t>
            </a:r>
            <a:r>
              <a:rPr lang="nl-BE" baseline="0" dirty="0" smtClean="0"/>
              <a:t>is a monster,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is a </a:t>
            </a:r>
            <a:r>
              <a:rPr lang="nl-BE" baseline="0" dirty="0" err="1" smtClean="0"/>
              <a:t>hero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help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think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similarity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difference</a:t>
            </a:r>
            <a:r>
              <a:rPr lang="nl-BE" baseline="0" dirty="0" smtClean="0"/>
              <a:t>;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activity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creation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monstrous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self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portrait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help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loosen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strict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binary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distinctions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normal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abnormal</a:t>
            </a:r>
            <a:endParaRPr lang="nl-BE" baseline="0" dirty="0" smtClean="0"/>
          </a:p>
          <a:p>
            <a:pPr marL="0" indent="0">
              <a:buFontTx/>
              <a:buNone/>
            </a:pPr>
            <a:endParaRPr lang="nl-BE" baseline="0" dirty="0" smtClean="0"/>
          </a:p>
          <a:p>
            <a:pPr marL="181154" indent="-181154">
              <a:buFontTx/>
              <a:buChar char="-"/>
            </a:pPr>
            <a:r>
              <a:rPr lang="nl-BE" baseline="0" dirty="0" err="1" smtClean="0"/>
              <a:t>Results</a:t>
            </a:r>
            <a:r>
              <a:rPr lang="nl-BE" baseline="0" dirty="0" smtClean="0"/>
              <a:t> of research I </a:t>
            </a:r>
            <a:r>
              <a:rPr lang="nl-BE" baseline="0" dirty="0" err="1" smtClean="0"/>
              <a:t>did</a:t>
            </a:r>
            <a:r>
              <a:rPr lang="nl-BE" baseline="0" dirty="0" smtClean="0"/>
              <a:t> in 2019 and 2021 on impact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project on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pupils</a:t>
            </a:r>
            <a:r>
              <a:rPr lang="nl-BE" baseline="0" dirty="0" smtClean="0"/>
              <a:t> </a:t>
            </a:r>
            <a:endParaRPr lang="nl-BE" baseline="0" dirty="0" smtClean="0"/>
          </a:p>
          <a:p>
            <a:pPr marL="845386" lvl="1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reading </a:t>
            </a: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statistically</a:t>
            </a: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reading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nl-BE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5386" lvl="1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spelling in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nl-BE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5386" lvl="1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selfconfidence</a:t>
            </a: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(small </a:t>
            </a: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nl-BE" sz="26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control samples, </a:t>
            </a:r>
            <a:r>
              <a:rPr lang="nl-BE" sz="26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nl-BE" sz="26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research </a:t>
            </a:r>
            <a:r>
              <a:rPr lang="nl-BE" sz="26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nl-BE" sz="26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l-BE" sz="2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878" lv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BE" sz="2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878" lv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l-BE" sz="2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nl-BE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nl-BE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nl-BE" dirty="0" smtClean="0"/>
          </a:p>
          <a:p>
            <a:pPr marL="362308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1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nl-BE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1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Routledge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 of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nl-B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2308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English-medium teaching resources 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website –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French</a:t>
            </a:r>
            <a:endParaRPr lang="nl-BE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2308" indent="-362308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Museum of </a:t>
            </a:r>
            <a:r>
              <a:rPr lang="nl-BE" sz="1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Antiquities</a:t>
            </a:r>
            <a:r>
              <a:rPr lang="nl-BE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(Leiden) and Leiden 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University: online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teaching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ancient Greek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of museum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 more </a:t>
            </a:r>
            <a:r>
              <a:rPr lang="nl-BE" sz="13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nl-BE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Netherlands and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Flanders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Greek. These resources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shared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 of Classics in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Netherlands, in </a:t>
            </a:r>
            <a:r>
              <a:rPr lang="nl-BE" sz="1300" baseline="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nl-BE" sz="13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 smtClean="0"/>
          </a:p>
          <a:p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i="1" dirty="0" smtClean="0"/>
              <a:t>Young </a:t>
            </a:r>
            <a:r>
              <a:rPr lang="nl-BE" i="1" dirty="0" err="1" smtClean="0"/>
              <a:t>Heroes</a:t>
            </a:r>
            <a:r>
              <a:rPr lang="nl-BE" i="1" dirty="0" smtClean="0"/>
              <a:t> </a:t>
            </a:r>
            <a:r>
              <a:rPr lang="nl-BE" i="0" dirty="0" smtClean="0"/>
              <a:t>is </a:t>
            </a:r>
            <a:r>
              <a:rPr lang="nl-BE" i="0" dirty="0" err="1" smtClean="0"/>
              <a:t>the</a:t>
            </a:r>
            <a:r>
              <a:rPr lang="nl-BE" i="0" dirty="0" smtClean="0"/>
              <a:t> project</a:t>
            </a:r>
            <a:r>
              <a:rPr lang="nl-BE" dirty="0" smtClean="0"/>
              <a:t> </a:t>
            </a:r>
            <a:r>
              <a:rPr lang="nl-BE" dirty="0" err="1" smtClean="0"/>
              <a:t>I’m</a:t>
            </a:r>
            <a:r>
              <a:rPr lang="nl-BE" dirty="0" smtClean="0"/>
              <a:t> </a:t>
            </a:r>
            <a:r>
              <a:rPr lang="nl-BE" dirty="0" err="1" smtClean="0"/>
              <a:t>currently</a:t>
            </a:r>
            <a:r>
              <a:rPr lang="nl-BE" dirty="0" smtClean="0"/>
              <a:t> </a:t>
            </a:r>
            <a:r>
              <a:rPr lang="nl-BE" dirty="0" err="1" smtClean="0"/>
              <a:t>working</a:t>
            </a:r>
            <a:r>
              <a:rPr lang="nl-BE" dirty="0" smtClean="0"/>
              <a:t> 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Flanders</a:t>
            </a:r>
            <a:r>
              <a:rPr lang="nl-BE" baseline="0" dirty="0" smtClean="0"/>
              <a:t>. </a:t>
            </a:r>
            <a:r>
              <a:rPr lang="nl-BE" i="0" baseline="0" dirty="0" err="1" smtClean="0"/>
              <a:t>However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I’ve</a:t>
            </a:r>
            <a:r>
              <a:rPr lang="nl-BE" i="0" baseline="0" dirty="0" smtClean="0"/>
              <a:t> been </a:t>
            </a:r>
            <a:r>
              <a:rPr lang="nl-BE" i="0" baseline="0" dirty="0" err="1" smtClean="0"/>
              <a:t>working</a:t>
            </a:r>
            <a:r>
              <a:rPr lang="nl-BE" i="0" baseline="0" dirty="0" smtClean="0"/>
              <a:t> on teaching Latin and Greek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over a decade </a:t>
            </a:r>
            <a:r>
              <a:rPr lang="nl-BE" i="0" baseline="0" dirty="0" err="1" smtClean="0"/>
              <a:t>now</a:t>
            </a:r>
            <a:r>
              <a:rPr lang="nl-BE" i="0" baseline="0" dirty="0" smtClean="0"/>
              <a:t> – </a:t>
            </a:r>
            <a:r>
              <a:rPr lang="nl-BE" i="0" baseline="0" dirty="0" err="1" smtClean="0"/>
              <a:t>before</a:t>
            </a:r>
            <a:r>
              <a:rPr lang="nl-BE" i="0" baseline="0" dirty="0" smtClean="0"/>
              <a:t> Belgium, I </a:t>
            </a:r>
            <a:r>
              <a:rPr lang="nl-BE" i="0" baseline="0" dirty="0" err="1" smtClean="0"/>
              <a:t>worked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UK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ten </a:t>
            </a:r>
            <a:r>
              <a:rPr lang="nl-BE" i="0" baseline="0" dirty="0" err="1" smtClean="0"/>
              <a:t>years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where</a:t>
            </a:r>
            <a:r>
              <a:rPr lang="nl-BE" i="0" baseline="0" dirty="0" smtClean="0"/>
              <a:t> I </a:t>
            </a:r>
            <a:r>
              <a:rPr lang="nl-BE" i="0" baseline="0" dirty="0" err="1" smtClean="0"/>
              <a:t>coordinated</a:t>
            </a:r>
            <a:r>
              <a:rPr lang="nl-BE" i="0" baseline="0" dirty="0" smtClean="0"/>
              <a:t> a </a:t>
            </a:r>
            <a:r>
              <a:rPr lang="nl-BE" i="0" baseline="0" dirty="0" err="1" smtClean="0"/>
              <a:t>similar</a:t>
            </a:r>
            <a:r>
              <a:rPr lang="nl-BE" i="0" baseline="0" dirty="0" smtClean="0"/>
              <a:t> project at Swansea University. </a:t>
            </a:r>
          </a:p>
          <a:p>
            <a:pPr marL="0" indent="0" defTabSz="966155">
              <a:buFont typeface="Arial" panose="020B0604020202020204" pitchFamily="34" charset="0"/>
              <a:buNone/>
              <a:defRPr/>
            </a:pPr>
            <a:endParaRPr lang="nl-BE" i="0" baseline="0" dirty="0" smtClean="0"/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nl-BE" i="0" baseline="0" dirty="0" smtClean="0"/>
              <a:t>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eleven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years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I’ve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now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worked</a:t>
            </a:r>
            <a:r>
              <a:rPr lang="nl-BE" i="0" baseline="0" dirty="0" smtClean="0"/>
              <a:t> on making Latin and ancient Greek </a:t>
            </a:r>
            <a:r>
              <a:rPr lang="nl-BE" i="0" baseline="0" dirty="0" err="1" smtClean="0"/>
              <a:t>accessible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I’ve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often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felt</a:t>
            </a:r>
            <a:r>
              <a:rPr lang="nl-BE" i="0" baseline="0" dirty="0" smtClean="0"/>
              <a:t> I was (and </a:t>
            </a:r>
            <a:r>
              <a:rPr lang="nl-BE" i="0" baseline="0" dirty="0" err="1" smtClean="0"/>
              <a:t>am</a:t>
            </a:r>
            <a:r>
              <a:rPr lang="nl-BE" i="0" baseline="0" dirty="0" smtClean="0"/>
              <a:t>) </a:t>
            </a:r>
            <a:r>
              <a:rPr lang="nl-BE" i="0" baseline="0" dirty="0" err="1" smtClean="0"/>
              <a:t>going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against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grain</a:t>
            </a:r>
            <a:r>
              <a:rPr lang="nl-BE" i="0" baseline="0" dirty="0" smtClean="0"/>
              <a:t>: in most </a:t>
            </a:r>
            <a:r>
              <a:rPr lang="nl-BE" i="0" baseline="0" dirty="0" err="1" smtClean="0"/>
              <a:t>countries</a:t>
            </a:r>
            <a:r>
              <a:rPr lang="nl-BE" i="0" baseline="0" dirty="0" smtClean="0"/>
              <a:t>, Latin and Greek are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part of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 curriculum, and in </a:t>
            </a:r>
            <a:r>
              <a:rPr lang="nl-BE" i="0" baseline="0" dirty="0" err="1" smtClean="0"/>
              <a:t>many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countries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they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under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threat</a:t>
            </a:r>
            <a:r>
              <a:rPr lang="nl-BE" i="0" baseline="0" dirty="0" smtClean="0"/>
              <a:t> at </a:t>
            </a:r>
            <a:r>
              <a:rPr lang="nl-BE" i="0" baseline="0" dirty="0" err="1" smtClean="0"/>
              <a:t>secondary</a:t>
            </a:r>
            <a:r>
              <a:rPr lang="nl-BE" i="0" baseline="0" dirty="0" smtClean="0"/>
              <a:t> school. </a:t>
            </a:r>
            <a:r>
              <a:rPr lang="nl-BE" i="0" baseline="0" dirty="0" err="1" smtClean="0"/>
              <a:t>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persuading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, school boards, </a:t>
            </a:r>
            <a:r>
              <a:rPr lang="nl-BE" i="0" baseline="0" dirty="0" err="1" smtClean="0"/>
              <a:t>parents</a:t>
            </a:r>
            <a:r>
              <a:rPr lang="nl-BE" i="0" baseline="0" dirty="0" smtClean="0"/>
              <a:t>, and </a:t>
            </a:r>
            <a:r>
              <a:rPr lang="nl-BE" i="0" baseline="0" dirty="0" err="1" smtClean="0"/>
              <a:t>sometimes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Latin or ancient Greek is </a:t>
            </a:r>
            <a:r>
              <a:rPr lang="nl-BE" i="0" baseline="0" dirty="0" err="1" smtClean="0"/>
              <a:t>something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might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interesting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, is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easy. I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felt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alone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going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against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tide</a:t>
            </a:r>
            <a:r>
              <a:rPr lang="nl-BE" i="0" baseline="0" dirty="0" smtClean="0"/>
              <a:t> at </a:t>
            </a:r>
            <a:r>
              <a:rPr lang="nl-BE" i="0" baseline="0" dirty="0" err="1" smtClean="0"/>
              <a:t>times</a:t>
            </a:r>
            <a:r>
              <a:rPr lang="nl-BE" i="0" baseline="0" dirty="0" smtClean="0"/>
              <a:t>, even </a:t>
            </a:r>
            <a:r>
              <a:rPr lang="nl-BE" i="0" baseline="0" dirty="0" err="1" smtClean="0"/>
              <a:t>though</a:t>
            </a:r>
            <a:r>
              <a:rPr lang="nl-BE" i="0" baseline="0" dirty="0" smtClean="0"/>
              <a:t> I was </a:t>
            </a:r>
            <a:r>
              <a:rPr lang="nl-BE" i="0" baseline="0" dirty="0" err="1" smtClean="0"/>
              <a:t>aware</a:t>
            </a:r>
            <a:r>
              <a:rPr lang="nl-BE" i="0" baseline="0" dirty="0" smtClean="0"/>
              <a:t> of </a:t>
            </a:r>
            <a:r>
              <a:rPr lang="nl-BE" i="0" baseline="0" dirty="0" err="1" smtClean="0"/>
              <a:t>other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projects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doing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similar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things</a:t>
            </a:r>
            <a:r>
              <a:rPr lang="nl-BE" i="0" baseline="0" dirty="0" smtClean="0"/>
              <a:t>. </a:t>
            </a:r>
          </a:p>
          <a:p>
            <a:pPr marL="0" indent="0" defTabSz="966155">
              <a:buFont typeface="Arial" panose="020B0604020202020204" pitchFamily="34" charset="0"/>
              <a:buNone/>
              <a:defRPr/>
            </a:pPr>
            <a:endParaRPr lang="nl-BE" i="0" baseline="0" dirty="0" smtClean="0"/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nl-BE" i="0" baseline="0" dirty="0" smtClean="0"/>
              <a:t>But as </a:t>
            </a:r>
            <a:r>
              <a:rPr lang="nl-BE" i="0" baseline="0" dirty="0" err="1" smtClean="0"/>
              <a:t>today’s</a:t>
            </a:r>
            <a:r>
              <a:rPr lang="nl-BE" i="0" baseline="0" dirty="0" smtClean="0"/>
              <a:t> speakers </a:t>
            </a:r>
            <a:r>
              <a:rPr lang="nl-BE" i="0" baseline="0" dirty="0" err="1" smtClean="0"/>
              <a:t>will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able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attest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vast </a:t>
            </a:r>
            <a:r>
              <a:rPr lang="nl-BE" i="0" baseline="0" dirty="0" err="1" smtClean="0"/>
              <a:t>majority</a:t>
            </a:r>
            <a:r>
              <a:rPr lang="nl-BE" i="0" baseline="0" dirty="0" smtClean="0"/>
              <a:t> of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come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into</a:t>
            </a:r>
            <a:r>
              <a:rPr lang="nl-BE" i="0" baseline="0" dirty="0" smtClean="0"/>
              <a:t> contact </a:t>
            </a:r>
            <a:r>
              <a:rPr lang="nl-BE" i="0" baseline="0" dirty="0" err="1" smtClean="0"/>
              <a:t>with</a:t>
            </a:r>
            <a:r>
              <a:rPr lang="nl-BE" i="0" baseline="0" dirty="0" smtClean="0"/>
              <a:t> Latin or ancient Greek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 </a:t>
            </a:r>
            <a:r>
              <a:rPr lang="nl-BE" i="0" baseline="0" dirty="0" err="1" smtClean="0"/>
              <a:t>already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find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it</a:t>
            </a:r>
            <a:r>
              <a:rPr lang="nl-BE" i="0" baseline="0" dirty="0" smtClean="0"/>
              <a:t> a </a:t>
            </a:r>
            <a:r>
              <a:rPr lang="nl-BE" i="0" baseline="0" dirty="0" err="1" smtClean="0"/>
              <a:t>hugely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rewarding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experience</a:t>
            </a:r>
            <a:r>
              <a:rPr lang="nl-BE" i="0" baseline="0" dirty="0" smtClean="0"/>
              <a:t>, as do </a:t>
            </a:r>
            <a:r>
              <a:rPr lang="nl-BE" i="0" baseline="0" dirty="0" err="1" smtClean="0"/>
              <a:t>many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. The </a:t>
            </a:r>
            <a:r>
              <a:rPr lang="nl-BE" i="0" baseline="0" dirty="0" err="1" smtClean="0"/>
              <a:t>talks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resonate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with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each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other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I’m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sure</a:t>
            </a:r>
            <a:r>
              <a:rPr lang="nl-BE" i="0" baseline="0" dirty="0" smtClean="0"/>
              <a:t>, and </a:t>
            </a:r>
            <a:r>
              <a:rPr lang="nl-BE" i="0" baseline="0" dirty="0" err="1" smtClean="0"/>
              <a:t>demonstrate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we </a:t>
            </a:r>
            <a:r>
              <a:rPr lang="nl-BE" i="0" baseline="0" dirty="0" err="1" smtClean="0"/>
              <a:t>don’t</a:t>
            </a:r>
            <a:r>
              <a:rPr lang="nl-BE" i="0" baseline="0" dirty="0" smtClean="0"/>
              <a:t> have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reinvent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wheel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</a:t>
            </a:r>
            <a:r>
              <a:rPr lang="nl-BE" i="0" baseline="0" dirty="0" smtClean="0"/>
              <a:t> Latin or Greek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school, </a:t>
            </a:r>
            <a:r>
              <a:rPr lang="nl-BE" i="0" baseline="0" dirty="0" err="1" smtClean="0"/>
              <a:t>since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people</a:t>
            </a:r>
            <a:r>
              <a:rPr lang="nl-BE" i="0" baseline="0" dirty="0" smtClean="0"/>
              <a:t> in different </a:t>
            </a:r>
            <a:r>
              <a:rPr lang="nl-BE" i="0" baseline="0" dirty="0" err="1" smtClean="0"/>
              <a:t>countries</a:t>
            </a:r>
            <a:r>
              <a:rPr lang="nl-BE" i="0" baseline="0" dirty="0" smtClean="0"/>
              <a:t> have been </a:t>
            </a:r>
            <a:r>
              <a:rPr lang="nl-BE" i="0" baseline="0" dirty="0" err="1" smtClean="0"/>
              <a:t>working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away</a:t>
            </a:r>
            <a:r>
              <a:rPr lang="nl-BE" i="0" baseline="0" dirty="0" smtClean="0"/>
              <a:t> at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own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projects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decades.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sharing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good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practice</a:t>
            </a:r>
            <a:r>
              <a:rPr lang="nl-BE" i="0" baseline="0" dirty="0" smtClean="0"/>
              <a:t> and expertise </a:t>
            </a:r>
            <a:r>
              <a:rPr lang="nl-BE" i="0" baseline="0" dirty="0" err="1" smtClean="0"/>
              <a:t>internationally</a:t>
            </a:r>
            <a:r>
              <a:rPr lang="nl-BE" i="0" baseline="0" dirty="0" smtClean="0"/>
              <a:t>, we </a:t>
            </a:r>
            <a:r>
              <a:rPr lang="nl-BE" i="0" baseline="0" dirty="0" err="1" smtClean="0"/>
              <a:t>can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hopefully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further</a:t>
            </a:r>
            <a:r>
              <a:rPr lang="nl-BE" i="0" baseline="0" dirty="0" smtClean="0"/>
              <a:t> help and support </a:t>
            </a:r>
            <a:r>
              <a:rPr lang="nl-BE" i="0" baseline="0" dirty="0" err="1" smtClean="0"/>
              <a:t>each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other</a:t>
            </a:r>
            <a:r>
              <a:rPr lang="nl-BE" i="0" baseline="0" dirty="0" smtClean="0"/>
              <a:t>.</a:t>
            </a:r>
          </a:p>
          <a:p>
            <a:pPr marL="0" marR="0" lvl="0" indent="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BE" i="0" baseline="0" dirty="0" smtClean="0"/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nl-BE" i="0" baseline="0" dirty="0" smtClean="0"/>
              <a:t>The </a:t>
            </a:r>
            <a:r>
              <a:rPr lang="nl-BE" i="0" baseline="0" dirty="0" err="1" smtClean="0"/>
              <a:t>title</a:t>
            </a:r>
            <a:r>
              <a:rPr lang="nl-BE" i="0" baseline="0" dirty="0" smtClean="0"/>
              <a:t> of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conference </a:t>
            </a:r>
            <a:r>
              <a:rPr lang="nl-BE" i="0" baseline="0" dirty="0" err="1" smtClean="0"/>
              <a:t>encompasses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joy</a:t>
            </a:r>
            <a:r>
              <a:rPr lang="nl-BE" i="0" baseline="0" dirty="0" smtClean="0"/>
              <a:t> and </a:t>
            </a:r>
            <a:r>
              <a:rPr lang="nl-BE" i="0" baseline="0" dirty="0" err="1" smtClean="0"/>
              <a:t>difficulties</a:t>
            </a:r>
            <a:r>
              <a:rPr lang="nl-BE" i="0" baseline="0" dirty="0" smtClean="0"/>
              <a:t> of teaching Latin and Greek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school. We chose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title</a:t>
            </a:r>
            <a:r>
              <a:rPr lang="nl-BE" i="0" baseline="0" dirty="0" smtClean="0"/>
              <a:t> ‘monsters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classroom’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refer</a:t>
            </a:r>
            <a:r>
              <a:rPr lang="nl-BE" i="0" baseline="0" dirty="0" smtClean="0"/>
              <a:t> of course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wonderful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stories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from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mythology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that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pupils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enjoy</a:t>
            </a:r>
            <a:r>
              <a:rPr lang="nl-BE" i="0" baseline="0" dirty="0" smtClean="0"/>
              <a:t>. The </a:t>
            </a:r>
            <a:r>
              <a:rPr lang="nl-BE" i="0" baseline="0" dirty="0" err="1" smtClean="0"/>
              <a:t>child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our</a:t>
            </a:r>
            <a:r>
              <a:rPr lang="nl-BE" i="0" baseline="0" dirty="0" smtClean="0"/>
              <a:t> logo is </a:t>
            </a:r>
            <a:r>
              <a:rPr lang="nl-BE" i="0" baseline="0" dirty="0" err="1" smtClean="0"/>
              <a:t>joyfully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engaging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with</a:t>
            </a:r>
            <a:r>
              <a:rPr lang="nl-BE" i="0" baseline="0" dirty="0" smtClean="0"/>
              <a:t> Medusa,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(</a:t>
            </a:r>
            <a:r>
              <a:rPr lang="nl-BE" i="0" baseline="0" dirty="0" err="1" smtClean="0"/>
              <a:t>literally</a:t>
            </a:r>
            <a:r>
              <a:rPr lang="nl-BE" i="0" baseline="0" dirty="0" smtClean="0"/>
              <a:t>) </a:t>
            </a:r>
            <a:r>
              <a:rPr lang="nl-BE" i="0" baseline="0" dirty="0" err="1" smtClean="0"/>
              <a:t>petrified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her but </a:t>
            </a:r>
            <a:r>
              <a:rPr lang="nl-BE" i="0" baseline="0" dirty="0" err="1" smtClean="0"/>
              <a:t>able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look her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eyes</a:t>
            </a:r>
            <a:r>
              <a:rPr lang="nl-BE" i="0" baseline="0" dirty="0" smtClean="0"/>
              <a:t>. But we </a:t>
            </a:r>
            <a:r>
              <a:rPr lang="nl-BE" i="0" baseline="0" dirty="0" err="1" smtClean="0"/>
              <a:t>also</a:t>
            </a:r>
            <a:r>
              <a:rPr lang="nl-BE" i="0" baseline="0" dirty="0" smtClean="0"/>
              <a:t> want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refer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‘real’ monsters in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classroom, </a:t>
            </a:r>
            <a:r>
              <a:rPr lang="nl-BE" i="0" baseline="0" dirty="0" err="1" smtClean="0"/>
              <a:t>wether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they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difficulties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encounter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when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starting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</a:t>
            </a:r>
            <a:r>
              <a:rPr lang="nl-BE" i="0" baseline="0" dirty="0" smtClean="0"/>
              <a:t> Classics at </a:t>
            </a:r>
            <a:r>
              <a:rPr lang="nl-BE" i="0" baseline="0" dirty="0" err="1" smtClean="0"/>
              <a:t>primary</a:t>
            </a:r>
            <a:r>
              <a:rPr lang="nl-BE" i="0" baseline="0" dirty="0" smtClean="0"/>
              <a:t> school, or </a:t>
            </a:r>
            <a:r>
              <a:rPr lang="nl-BE" i="0" baseline="0" dirty="0" err="1" smtClean="0"/>
              <a:t>ideas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people’s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minds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about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what</a:t>
            </a:r>
            <a:r>
              <a:rPr lang="nl-BE" i="0" baseline="0" dirty="0" smtClean="0"/>
              <a:t> Latin and ancient Greek are, and more </a:t>
            </a:r>
            <a:r>
              <a:rPr lang="nl-BE" i="0" baseline="0" dirty="0" err="1" smtClean="0"/>
              <a:t>importantly</a:t>
            </a:r>
            <a:r>
              <a:rPr lang="nl-BE" i="0" baseline="0" dirty="0" smtClean="0"/>
              <a:t>,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they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. 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endParaRPr lang="nl-BE" i="0" baseline="0" dirty="0" smtClean="0"/>
          </a:p>
          <a:p>
            <a:pPr marL="181154" marR="0" lvl="0" indent="-181154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i="0" baseline="0" dirty="0" err="1" smtClean="0"/>
              <a:t>Today’s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talks</a:t>
            </a:r>
            <a:r>
              <a:rPr lang="nl-BE" i="0" baseline="0" dirty="0" smtClean="0"/>
              <a:t> are </a:t>
            </a:r>
            <a:r>
              <a:rPr lang="nl-BE" i="0" baseline="0" dirty="0" err="1" smtClean="0"/>
              <a:t>therefore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delibaretely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theoretical</a:t>
            </a:r>
            <a:r>
              <a:rPr lang="nl-BE" i="0" baseline="0" dirty="0" smtClean="0"/>
              <a:t>: </a:t>
            </a:r>
            <a:r>
              <a:rPr lang="nl-BE" i="0" baseline="0" dirty="0" err="1" smtClean="0"/>
              <a:t>they</a:t>
            </a:r>
            <a:r>
              <a:rPr lang="nl-BE" i="0" baseline="0" dirty="0" smtClean="0"/>
              <a:t> are practical accounts </a:t>
            </a:r>
            <a:r>
              <a:rPr lang="nl-BE" i="0" baseline="0" dirty="0" err="1" smtClean="0"/>
              <a:t>by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experienced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teachers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who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work</a:t>
            </a:r>
            <a:r>
              <a:rPr lang="nl-BE" i="0" baseline="0" dirty="0" smtClean="0"/>
              <a:t> in </a:t>
            </a:r>
            <a:r>
              <a:rPr lang="nl-BE" i="0" baseline="0" dirty="0" err="1" smtClean="0"/>
              <a:t>their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specific</a:t>
            </a:r>
            <a:r>
              <a:rPr lang="nl-BE" i="0" baseline="0" dirty="0" smtClean="0"/>
              <a:t> country. </a:t>
            </a:r>
            <a:r>
              <a:rPr lang="nl-BE" i="0" baseline="0" dirty="0" err="1" smtClean="0"/>
              <a:t>Not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everything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will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be</a:t>
            </a:r>
            <a:r>
              <a:rPr lang="nl-BE" i="0" baseline="0" dirty="0" smtClean="0"/>
              <a:t> relevant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everyone’s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own</a:t>
            </a:r>
            <a:r>
              <a:rPr lang="nl-BE" i="0" baseline="0" dirty="0" smtClean="0"/>
              <a:t> context, but we hope </a:t>
            </a:r>
            <a:r>
              <a:rPr lang="nl-BE" i="0" baseline="0" dirty="0" err="1" smtClean="0"/>
              <a:t>the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talks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will</a:t>
            </a:r>
            <a:r>
              <a:rPr lang="nl-BE" i="0" baseline="0" dirty="0" smtClean="0"/>
              <a:t> offer </a:t>
            </a:r>
            <a:r>
              <a:rPr lang="nl-BE" i="0" baseline="0" dirty="0" err="1" smtClean="0"/>
              <a:t>both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inspiration</a:t>
            </a:r>
            <a:r>
              <a:rPr lang="nl-BE" i="0" baseline="0" dirty="0" smtClean="0"/>
              <a:t> and food </a:t>
            </a:r>
            <a:r>
              <a:rPr lang="nl-BE" i="0" baseline="0" dirty="0" err="1" smtClean="0"/>
              <a:t>for</a:t>
            </a:r>
            <a:r>
              <a:rPr lang="nl-BE" i="0" baseline="0" dirty="0" smtClean="0"/>
              <a:t> </a:t>
            </a:r>
            <a:r>
              <a:rPr lang="nl-BE" i="0" baseline="0" dirty="0" err="1" smtClean="0"/>
              <a:t>thought</a:t>
            </a:r>
            <a:r>
              <a:rPr lang="nl-BE" i="0" baseline="0" dirty="0" smtClean="0"/>
              <a:t>. 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2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42573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6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25101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5C5C8-DFBC-4635-A5D1-F5546AF03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335" y="1596249"/>
            <a:ext cx="13004006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B893BD-CD9B-424F-9E4D-2C0628847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335" y="5122898"/>
            <a:ext cx="13004006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EFFEC4-72BB-4B30-BA17-58BAD88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0CB90F-006E-48DD-9D12-BD9250D2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08569E-F809-43E8-90F6-FF81AB52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05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C4AB-226E-4938-85A4-8AC3207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400B5-6CCC-46D5-8855-E8F8B98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ABA37-9C74-4505-AA2B-2154E374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B6BD1B-EBEB-4965-A5DC-E8862550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10649B-E45A-4B14-861E-9136F1A2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7FADA-2C90-4687-A1E2-B3252AB1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3" y="2431628"/>
            <a:ext cx="1495460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42C943-89D5-41B8-81BB-551FA3CF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003" y="6527237"/>
            <a:ext cx="1495460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18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368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55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736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921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110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128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473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FC0B7-2667-41EF-A6E0-3B204A2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250F90-0C3F-46A4-AA82-F6FF1D87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C31459-7E76-4A45-BBEC-A6974A9A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6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E708D-0D4C-40CE-BCF4-3738F15F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813B5F-AC7A-461E-B04B-3A927404D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03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EB5641-E0F5-4CD5-93AB-3B1712709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7704" y="2596444"/>
            <a:ext cx="7368937" cy="618857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692BDA-EE27-4874-8CDB-A5C5BB30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A871F6-9CCD-408E-ACB6-AA6CE73E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A7E9E3-5E49-48CD-9BC3-12C34328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65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AAB1-7D38-4FC5-BCE3-12CAF5FB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2" y="519290"/>
            <a:ext cx="14954607" cy="188524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3A5132-3580-479C-995F-08B5D4B6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293" y="2390987"/>
            <a:ext cx="7335072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ECC2FD-E4DD-4037-925F-C1B3D424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293" y="3562773"/>
            <a:ext cx="7335072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93FB22-5050-4CA8-986B-3D44608A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7704" y="2390987"/>
            <a:ext cx="7371195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84" indent="0">
              <a:buNone/>
              <a:defRPr sz="2844" b="1"/>
            </a:lvl2pPr>
            <a:lvl3pPr marL="1300368" indent="0">
              <a:buNone/>
              <a:defRPr sz="2560" b="1"/>
            </a:lvl3pPr>
            <a:lvl4pPr marL="1950552" indent="0">
              <a:buNone/>
              <a:defRPr sz="2275" b="1"/>
            </a:lvl4pPr>
            <a:lvl5pPr marL="2600736" indent="0">
              <a:buNone/>
              <a:defRPr sz="2275" b="1"/>
            </a:lvl5pPr>
            <a:lvl6pPr marL="3250921" indent="0">
              <a:buNone/>
              <a:defRPr sz="2275" b="1"/>
            </a:lvl6pPr>
            <a:lvl7pPr marL="3901105" indent="0">
              <a:buNone/>
              <a:defRPr sz="2275" b="1"/>
            </a:lvl7pPr>
            <a:lvl8pPr marL="4551289" indent="0">
              <a:buNone/>
              <a:defRPr sz="2275" b="1"/>
            </a:lvl8pPr>
            <a:lvl9pPr marL="5201473" indent="0">
              <a:buNone/>
              <a:defRPr sz="22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1AEF7E-4468-40DE-AD02-56A747A27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7704" y="3562773"/>
            <a:ext cx="7371195" cy="5240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A6725C-E68F-4E6C-B804-AD0F69EA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284E16-5EE0-414D-8F58-0D0DED0A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B4E1-51E1-4FAA-9C70-391108AB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1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89BD0-950E-460E-AED6-9D969CAB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45D005-3DDB-4624-AF25-A47B5118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6701F9-0F8C-496D-A07F-8D256B57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C9F7A8-A451-428C-9848-E7B54617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27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42564C-CAE3-48C8-A976-7961752E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16380F-996D-48EC-AA98-88C3D8F0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9F5161-7674-4CAA-BA0A-5000238A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22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0B928-023E-480B-86BC-0AC60216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E9B79-A31F-45F9-99EF-39249EF7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5110CA-7B53-4364-8FE1-3C654A7B7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E42C4B-12B9-44C1-A7AF-DFAA01D0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C692C2-626C-42D7-8D93-A2ED5AA2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36D9E0-4076-422E-9741-D617ED51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54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0DB87-EABD-4740-B073-F11F6B81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93" y="650240"/>
            <a:ext cx="5592174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FB5755-9825-4DF3-ABDE-876B67D1E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195" y="1404338"/>
            <a:ext cx="8777704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184" indent="0">
              <a:buNone/>
              <a:defRPr sz="3982"/>
            </a:lvl2pPr>
            <a:lvl3pPr marL="1300368" indent="0">
              <a:buNone/>
              <a:defRPr sz="3413"/>
            </a:lvl3pPr>
            <a:lvl4pPr marL="1950552" indent="0">
              <a:buNone/>
              <a:defRPr sz="2844"/>
            </a:lvl4pPr>
            <a:lvl5pPr marL="2600736" indent="0">
              <a:buNone/>
              <a:defRPr sz="2844"/>
            </a:lvl5pPr>
            <a:lvl6pPr marL="3250921" indent="0">
              <a:buNone/>
              <a:defRPr sz="2844"/>
            </a:lvl6pPr>
            <a:lvl7pPr marL="3901105" indent="0">
              <a:buNone/>
              <a:defRPr sz="2844"/>
            </a:lvl7pPr>
            <a:lvl8pPr marL="4551289" indent="0">
              <a:buNone/>
              <a:defRPr sz="2844"/>
            </a:lvl8pPr>
            <a:lvl9pPr marL="5201473" indent="0">
              <a:buNone/>
              <a:defRPr sz="2844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25CAF1-E233-4197-B85B-9FFB9235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293" y="2926080"/>
            <a:ext cx="5592174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184" indent="0">
              <a:buNone/>
              <a:defRPr sz="1991"/>
            </a:lvl2pPr>
            <a:lvl3pPr marL="1300368" indent="0">
              <a:buNone/>
              <a:defRPr sz="1707"/>
            </a:lvl3pPr>
            <a:lvl4pPr marL="1950552" indent="0">
              <a:buNone/>
              <a:defRPr sz="1422"/>
            </a:lvl4pPr>
            <a:lvl5pPr marL="2600736" indent="0">
              <a:buNone/>
              <a:defRPr sz="1422"/>
            </a:lvl5pPr>
            <a:lvl6pPr marL="3250921" indent="0">
              <a:buNone/>
              <a:defRPr sz="1422"/>
            </a:lvl6pPr>
            <a:lvl7pPr marL="3901105" indent="0">
              <a:buNone/>
              <a:defRPr sz="1422"/>
            </a:lvl7pPr>
            <a:lvl8pPr marL="4551289" indent="0">
              <a:buNone/>
              <a:defRPr sz="1422"/>
            </a:lvl8pPr>
            <a:lvl9pPr marL="5201473" indent="0">
              <a:buNone/>
              <a:defRPr sz="142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47D237-2640-4FCC-B54B-96B03C17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7AA59-EFA2-4FBF-8561-725F873C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1064EB-9317-4988-B02F-30FAF743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96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3" name="Afbeelding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25101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799FB-7D05-43FE-BAE7-21B4C3AB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C91D08-4D11-43F8-AB3F-A6FDD2B30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E94FD6-ED81-435C-BAA1-D62CD827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619217-F2B5-42F5-BE2D-A73C64D7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FC9A8-AD07-459C-ABAE-AE89924E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81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F57D9E-E748-403B-A8EB-AC559E2B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07989" y="519289"/>
            <a:ext cx="3738652" cy="82657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76F431-478F-4998-8F59-A37625F34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034" y="519289"/>
            <a:ext cx="10999222" cy="82657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F9368-7021-467B-A59A-E10E96E3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A96E71-0888-40B2-9BE6-BBB792EE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F1F2C7-4BC4-4F0E-A346-3380DAE3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08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26/01/2022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26/01/2022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26/01/2022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26-1-2022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47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26-1-2022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485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26/01/2022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77849A-64AD-4693-9740-1DCD696C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34" y="519290"/>
            <a:ext cx="1495460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0285D0-8D13-40D5-8563-B45E67887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034" y="2596444"/>
            <a:ext cx="1495460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278A01-E126-4357-955F-F5172AB42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034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BB10-86D0-4825-866D-F27F3E1FE445}" type="datetimeFigureOut">
              <a:rPr lang="nl-NL" smtClean="0"/>
              <a:t>26-1-2022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E64E08-D0C3-4F6E-AE80-31CE736F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436" y="9040143"/>
            <a:ext cx="585180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211C66-1FCE-43A0-8B42-E56E865E3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5439" y="9040143"/>
            <a:ext cx="390120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5985-6131-4651-9924-32715AA41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3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92" indent="-325092" algn="l" defTabSz="130036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76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460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644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29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" name="Rectangle 20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98"/>
            <a:ext cx="17338675" cy="975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015933" y="2016229"/>
            <a:ext cx="9778344" cy="574648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5402" y="3783851"/>
            <a:ext cx="6194244" cy="574344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679375" y="2329877"/>
            <a:ext cx="9752396" cy="5093237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062841" y="1708726"/>
            <a:ext cx="6838057" cy="5814637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66AA0-2D0D-4B55-A8BA-134665E4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667" y="3935497"/>
            <a:ext cx="4096928" cy="4368666"/>
          </a:xfrm>
        </p:spPr>
        <p:txBody>
          <a:bodyPr anchor="t">
            <a:normAutofit/>
          </a:bodyPr>
          <a:lstStyle/>
          <a:p>
            <a:pPr algn="l"/>
            <a:r>
              <a:rPr lang="en-US" sz="4835">
                <a:solidFill>
                  <a:srgbClr val="FFFFFF"/>
                </a:solidFill>
              </a:rPr>
              <a:t>Monsters in the classroom: Latin and Greek at primary school</a:t>
            </a:r>
            <a:endParaRPr lang="nl-NL" sz="4835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4573B7-FA69-464A-B61E-C230A5A16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669" y="1147711"/>
            <a:ext cx="4152263" cy="2124837"/>
          </a:xfrm>
        </p:spPr>
        <p:txBody>
          <a:bodyPr anchor="b">
            <a:normAutofit/>
          </a:bodyPr>
          <a:lstStyle/>
          <a:p>
            <a:pPr algn="l"/>
            <a:r>
              <a:rPr lang="fr-FR" sz="2844">
                <a:solidFill>
                  <a:srgbClr val="FFFFFF"/>
                </a:solidFill>
                <a:latin typeface="Calibri" panose="020F0502020204030204" pitchFamily="34" charset="0"/>
              </a:rPr>
              <a:t>The conference starts at 2pm CET</a:t>
            </a:r>
          </a:p>
          <a:p>
            <a:pPr algn="l"/>
            <a:r>
              <a:rPr lang="fr-FR" sz="2844">
                <a:solidFill>
                  <a:srgbClr val="FFFFFF"/>
                </a:solidFill>
                <a:latin typeface="Calibri" panose="020F0502020204030204" pitchFamily="34" charset="0"/>
              </a:rPr>
              <a:t>La conférence commence à 14h CET</a:t>
            </a:r>
            <a:endParaRPr lang="nl-NL" sz="2844">
              <a:solidFill>
                <a:srgbClr val="FFFFFF"/>
              </a:solidFill>
            </a:endParaRPr>
          </a:p>
        </p:txBody>
      </p:sp>
      <p:pic>
        <p:nvPicPr>
          <p:cNvPr id="191" name="Tijdelijke aanduiding voor inhoud 11">
            <a:extLst>
              <a:ext uri="{FF2B5EF4-FFF2-40B4-BE49-F238E27FC236}">
                <a16:creationId xmlns:a16="http://schemas.microsoft.com/office/drawing/2014/main" id="{CA5A327A-0CE7-424A-9C7C-71178394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7328988" y="664731"/>
            <a:ext cx="8424139" cy="84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54" y="0"/>
            <a:ext cx="13335121" cy="975399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3" t="23937" r="4056" b="12911"/>
          <a:stretch/>
        </p:blipFill>
        <p:spPr>
          <a:xfrm>
            <a:off x="113176" y="3979446"/>
            <a:ext cx="3804112" cy="145248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2" t="7899" r="29243" b="6395"/>
          <a:stretch/>
        </p:blipFill>
        <p:spPr>
          <a:xfrm>
            <a:off x="753823" y="8003750"/>
            <a:ext cx="2201715" cy="15120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t="-6635" r="46499" b="-1"/>
          <a:stretch/>
        </p:blipFill>
        <p:spPr>
          <a:xfrm>
            <a:off x="697694" y="1732731"/>
            <a:ext cx="2313974" cy="184389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-43724" r="64797"/>
          <a:stretch/>
        </p:blipFill>
        <p:spPr>
          <a:xfrm>
            <a:off x="809170" y="4520711"/>
            <a:ext cx="2412124" cy="315844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18" r="79270"/>
          <a:stretch/>
        </p:blipFill>
        <p:spPr>
          <a:xfrm>
            <a:off x="465788" y="-157656"/>
            <a:ext cx="2890046" cy="20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171450"/>
            <a:ext cx="1733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BE" sz="5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Conference </a:t>
            </a:r>
            <a:r>
              <a:rPr lang="nl-BE" sz="5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GB" sz="5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61950" y="1409700"/>
            <a:ext cx="8039100" cy="871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cooperation</a:t>
            </a:r>
          </a:p>
          <a:p>
            <a:pPr algn="l">
              <a:lnSpc>
                <a:spcPct val="120000"/>
              </a:lnSpc>
            </a:pP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2.15-3.15pm CET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Alette Rosing: 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‘Teaching Classics at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school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help of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school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Oikonomou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‘Teaching </a:t>
            </a:r>
            <a:r>
              <a:rPr lang="nl-BE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rimary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via teaching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Jane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Maguire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‘Benefits of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introducing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Latin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UK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nl-B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nl-B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nl-B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Pedagogy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algn="l">
              <a:lnSpc>
                <a:spcPct val="120000"/>
              </a:lnSpc>
            </a:pP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3.25-4.05 CET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Liz Syed: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‘Using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Comprehensible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Input in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Latin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classroom’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Riccardo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Donato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Andrea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Taddei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Educare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all’Antico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Italian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schools’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nl-B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endParaRPr lang="en-GB" sz="25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8572499" y="1409700"/>
            <a:ext cx="8766175" cy="825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Pedagogy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algn="l">
              <a:lnSpc>
                <a:spcPct val="120000"/>
              </a:lnSpc>
            </a:pP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4.10-4.55pm CET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Sofia Goula: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‘In Greek we trust: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Παίζοντες </a:t>
            </a:r>
            <a:r>
              <a:rPr lang="el-G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μανθάνομεν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Brigitte 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Franceschetti, Laurence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Duchemin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Adrienne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Durand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apprendre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grec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ancien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aux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jeunes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enfants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faire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naître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grandir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l’amour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grec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eux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nl-B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B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Inclusivity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5-5.45pm CET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Eleni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Bozia</a:t>
            </a: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‘’Translating’ Classics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generations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Z and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nl-B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Stefan Kipf: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‘Latin and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teaching: </a:t>
            </a: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nl-B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basics’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nl-B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nl-B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5.45-6pm: </a:t>
            </a:r>
            <a:r>
              <a:rPr lang="nl-BE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Concluding</a:t>
            </a:r>
            <a:r>
              <a:rPr lang="nl-BE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remarks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(Steve Hunt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6-6.30pm: Online </a:t>
            </a:r>
            <a:r>
              <a:rPr lang="nl-B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reception</a:t>
            </a:r>
            <a:r>
              <a:rPr lang="nl-B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on Wonder</a:t>
            </a:r>
            <a:endParaRPr lang="nl-BE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291074" y="2286000"/>
            <a:ext cx="5340492" cy="4588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6000" i="1" dirty="0"/>
              <a:t>A</a:t>
            </a:r>
            <a:r>
              <a:rPr lang="nl-NL" sz="6000" i="1" dirty="0" smtClean="0"/>
              <a:t>ncient </a:t>
            </a:r>
            <a:r>
              <a:rPr lang="nl-NL" sz="6000" i="1" dirty="0" err="1" smtClean="0"/>
              <a:t>Greeks</a:t>
            </a:r>
            <a:r>
              <a:rPr lang="nl-NL" sz="6000" i="1" dirty="0" smtClean="0"/>
              <a:t> – Young </a:t>
            </a:r>
            <a:r>
              <a:rPr lang="nl-NL" sz="6000" i="1" dirty="0" err="1" smtClean="0"/>
              <a:t>heroes</a:t>
            </a:r>
            <a:endParaRPr lang="nl-NL" sz="6000" i="1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1291074" y="7170584"/>
            <a:ext cx="15191026" cy="583200"/>
          </a:xfrm>
        </p:spPr>
        <p:txBody>
          <a:bodyPr/>
          <a:lstStyle/>
          <a:p>
            <a:r>
              <a:rPr lang="nl-NL" dirty="0" smtClean="0"/>
              <a:t>Dr Evelien Bracke (evelien.bracke@ugent.be)</a:t>
            </a:r>
            <a:endParaRPr lang="nl-NL" dirty="0"/>
          </a:p>
        </p:txBody>
      </p:sp>
      <p:pic>
        <p:nvPicPr>
          <p:cNvPr id="24" name="Tijdelijke aanduiding voor inhou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16928"/>
          <a:stretch/>
        </p:blipFill>
        <p:spPr bwMode="white">
          <a:xfrm>
            <a:off x="6631566" y="1394232"/>
            <a:ext cx="10707109" cy="54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2374" y="795020"/>
            <a:ext cx="15183366" cy="1236980"/>
          </a:xfrm>
        </p:spPr>
        <p:txBody>
          <a:bodyPr/>
          <a:lstStyle/>
          <a:p>
            <a:pPr algn="ctr"/>
            <a:r>
              <a:rPr lang="nl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www.ancientgreeksyoungheroes.ugent.be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4882" t="34492" r="34706" b="10663"/>
          <a:stretch/>
        </p:blipFill>
        <p:spPr>
          <a:xfrm>
            <a:off x="2643076" y="2369625"/>
            <a:ext cx="4990282" cy="50621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4447" t="14619" r="36060" b="11239"/>
          <a:stretch/>
        </p:blipFill>
        <p:spPr>
          <a:xfrm>
            <a:off x="7289191" y="3294799"/>
            <a:ext cx="3711306" cy="52480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15452" r="7733" b="22682"/>
          <a:stretch/>
        </p:blipFill>
        <p:spPr>
          <a:xfrm>
            <a:off x="10411889" y="5841975"/>
            <a:ext cx="6303851" cy="36260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2374" y="795020"/>
            <a:ext cx="15183366" cy="1236980"/>
          </a:xfrm>
        </p:spPr>
        <p:txBody>
          <a:bodyPr/>
          <a:lstStyle/>
          <a:p>
            <a:pPr algn="ctr"/>
            <a:r>
              <a:rPr lang="nl-B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www.ancientgreeksyoungheroes.ugent.be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22185" t="16012" r="24132" b="12485"/>
          <a:stretch/>
        </p:blipFill>
        <p:spPr>
          <a:xfrm rot="5400000">
            <a:off x="1003685" y="2945673"/>
            <a:ext cx="6284418" cy="47083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/>
          <a:srcRect l="24004" t="14586" r="24303" b="20076"/>
          <a:stretch/>
        </p:blipFill>
        <p:spPr>
          <a:xfrm>
            <a:off x="6244984" y="4447541"/>
            <a:ext cx="7064616" cy="50228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ekstvak 1"/>
          <p:cNvSpPr txBox="1"/>
          <p:nvPr/>
        </p:nvSpPr>
        <p:spPr>
          <a:xfrm>
            <a:off x="6755060" y="2132243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Statistically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significant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reading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nl-BE" sz="25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spelling in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nl-BE" sz="25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endParaRPr lang="nl-BE" sz="25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487400" y="4597400"/>
            <a:ext cx="3644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English-medium teaching resources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Museum of </a:t>
            </a:r>
            <a:r>
              <a:rPr lang="nl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Antiquities</a:t>
            </a:r>
            <a:r>
              <a:rPr lang="nl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(Leiden) and Leiden University</a:t>
            </a:r>
            <a:endParaRPr lang="en-GB" sz="25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Gent LW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F1A42B"/>
      </a:accent1>
      <a:accent2>
        <a:srgbClr val="DAAD40"/>
      </a:accent2>
      <a:accent3>
        <a:srgbClr val="DEB655"/>
      </a:accent3>
      <a:accent4>
        <a:srgbClr val="E2BF6B"/>
      </a:accent4>
      <a:accent5>
        <a:srgbClr val="E6C880"/>
      </a:accent5>
      <a:accent6>
        <a:srgbClr val="EBD295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EN_LW.potx" id="{B8015347-402D-43F9-869A-71989DF47CF4}" vid="{7B225606-B188-4A4F-B0DF-B320CB3C59E0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PowerPoint_UGent_EN_LW</Template>
  <TotalTime>387</TotalTime>
  <Words>1759</Words>
  <Application>Microsoft Office PowerPoint</Application>
  <PresentationFormat>Aangepast</PresentationFormat>
  <Paragraphs>79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1_Kantoorthema</vt:lpstr>
      <vt:lpstr>Monsters in the classroom: Latin and Greek at primary school</vt:lpstr>
      <vt:lpstr>PowerPoint-presentatie</vt:lpstr>
      <vt:lpstr>PowerPoint-presentatie</vt:lpstr>
      <vt:lpstr>Ancient Greeks – Young heroes</vt:lpstr>
      <vt:lpstr>www.ancientgreeksyoungheroes.ugent.be</vt:lpstr>
      <vt:lpstr>www.ancientgreeksyoungheroes.ugent.be</vt:lpstr>
    </vt:vector>
  </TitlesOfParts>
  <Manager/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Greeks – Young heroes</dc:title>
  <dc:subject/>
  <dc:creator>Evelien Bracke</dc:creator>
  <cp:keywords/>
  <dc:description/>
  <cp:lastModifiedBy>Evelien Bracke</cp:lastModifiedBy>
  <cp:revision>46</cp:revision>
  <cp:lastPrinted>2022-01-26T08:16:01Z</cp:lastPrinted>
  <dcterms:created xsi:type="dcterms:W3CDTF">2022-01-17T10:14:47Z</dcterms:created>
  <dcterms:modified xsi:type="dcterms:W3CDTF">2022-01-26T12:26:22Z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