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Eczar" panose="020B0604020202020204" charset="0"/>
      <p:regular r:id="rId26"/>
      <p:bold r:id="rId27"/>
    </p:embeddedFont>
    <p:embeddedFont>
      <p:font typeface="Lexen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146BBA-FFBD-4A26-98B3-5EE6E6A399F3}">
  <a:tblStyle styleId="{16146BBA-FFBD-4A26-98B3-5EE6E6A399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191056289_1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191056289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t>Comprehensible input in the Latin classroom </a:t>
            </a:r>
            <a:endParaRPr u="sng"/>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GB"/>
              <a:t>What it is</a:t>
            </a:r>
            <a:endParaRPr/>
          </a:p>
          <a:p>
            <a:pPr marL="457200" lvl="0" indent="-298450" algn="l" rtl="0">
              <a:spcBef>
                <a:spcPts val="0"/>
              </a:spcBef>
              <a:spcAft>
                <a:spcPts val="0"/>
              </a:spcAft>
              <a:buSzPts val="1100"/>
              <a:buChar char="●"/>
            </a:pPr>
            <a:r>
              <a:rPr lang="en-GB"/>
              <a:t>Why it’s useful for us in Latin teaching</a:t>
            </a:r>
            <a:endParaRPr/>
          </a:p>
          <a:p>
            <a:pPr marL="457200" lvl="0" indent="-298450" algn="l" rtl="0">
              <a:spcBef>
                <a:spcPts val="0"/>
              </a:spcBef>
              <a:spcAft>
                <a:spcPts val="0"/>
              </a:spcAft>
              <a:buSzPts val="1100"/>
              <a:buChar char="●"/>
            </a:pPr>
            <a:r>
              <a:rPr lang="en-GB"/>
              <a:t>A simple strategy to use it in class.</a:t>
            </a:r>
            <a:endParaRPr/>
          </a:p>
          <a:p>
            <a:pPr marL="0" lvl="0" indent="0" algn="l" rtl="0">
              <a:spcBef>
                <a:spcPts val="0"/>
              </a:spcBef>
              <a:spcAft>
                <a:spcPts val="0"/>
              </a:spcAft>
              <a:buNone/>
            </a:pPr>
            <a:endParaRPr/>
          </a:p>
          <a:p>
            <a:pPr marL="0" lvl="0" indent="0" algn="l" rtl="0">
              <a:spcBef>
                <a:spcPts val="0"/>
              </a:spcBef>
              <a:spcAft>
                <a:spcPts val="0"/>
              </a:spcAft>
              <a:buNone/>
            </a:pPr>
            <a:r>
              <a:rPr lang="en-GB"/>
              <a:t>Comprehensible input is what we, as humans, need to acquire language. </a:t>
            </a:r>
            <a:endParaRPr/>
          </a:p>
          <a:p>
            <a:pPr marL="0" lvl="0" indent="0" algn="l" rtl="0">
              <a:spcBef>
                <a:spcPts val="0"/>
              </a:spcBef>
              <a:spcAft>
                <a:spcPts val="0"/>
              </a:spcAft>
              <a:buNone/>
            </a:pPr>
            <a:endParaRPr/>
          </a:p>
          <a:p>
            <a:pPr marL="0" lvl="0" indent="0" algn="l" rtl="0">
              <a:spcBef>
                <a:spcPts val="0"/>
              </a:spcBef>
              <a:spcAft>
                <a:spcPts val="0"/>
              </a:spcAft>
              <a:buNone/>
            </a:pPr>
            <a:r>
              <a:rPr lang="en-GB"/>
              <a:t>Comprehensible input is language that we hear or read in the target language, that we UNDERSTAND.</a:t>
            </a:r>
            <a:endParaRPr/>
          </a:p>
          <a:p>
            <a:pPr marL="0" lvl="0" indent="0" algn="l" rtl="0">
              <a:spcBef>
                <a:spcPts val="0"/>
              </a:spcBef>
              <a:spcAft>
                <a:spcPts val="0"/>
              </a:spcAft>
              <a:buNone/>
            </a:pPr>
            <a:endParaRPr/>
          </a:p>
          <a:p>
            <a:pPr marL="0" lvl="0" indent="0" algn="l" rtl="0">
              <a:spcBef>
                <a:spcPts val="0"/>
              </a:spcBef>
              <a:spcAft>
                <a:spcPts val="0"/>
              </a:spcAft>
              <a:buNone/>
            </a:pPr>
            <a:r>
              <a:rPr lang="en-GB"/>
              <a:t>Our brains naturally acquire language when we receive messages in the target language that we understand; it’s what our brains are wired to to do.</a:t>
            </a:r>
            <a:endParaRPr/>
          </a:p>
          <a:p>
            <a:pPr marL="0" lvl="0" indent="0" algn="l" rtl="0">
              <a:spcBef>
                <a:spcPts val="0"/>
              </a:spcBef>
              <a:spcAft>
                <a:spcPts val="0"/>
              </a:spcAft>
              <a:buNone/>
            </a:pPr>
            <a:endParaRPr/>
          </a:p>
          <a:p>
            <a:pPr marL="0" lvl="0" indent="0" algn="l" rtl="0">
              <a:spcBef>
                <a:spcPts val="0"/>
              </a:spcBef>
              <a:spcAft>
                <a:spcPts val="0"/>
              </a:spcAft>
              <a:buNone/>
            </a:pPr>
            <a:r>
              <a:rPr lang="en-GB"/>
              <a:t>It’s how we learnt our first language, as a baby/toddler, and it’s how we learn any other language too.</a:t>
            </a:r>
            <a:endParaRPr/>
          </a:p>
          <a:p>
            <a:pPr marL="0" lvl="0" indent="0" algn="l" rtl="0">
              <a:spcBef>
                <a:spcPts val="0"/>
              </a:spcBef>
              <a:spcAft>
                <a:spcPts val="0"/>
              </a:spcAft>
              <a:buNone/>
            </a:pPr>
            <a:endParaRPr/>
          </a:p>
          <a:p>
            <a:pPr marL="0" lvl="0" indent="0" algn="l" rtl="0">
              <a:spcBef>
                <a:spcPts val="0"/>
              </a:spcBef>
              <a:spcAft>
                <a:spcPts val="0"/>
              </a:spcAft>
              <a:buNone/>
            </a:pPr>
            <a:r>
              <a:rPr lang="en-GB"/>
              <a:t>And if what you’re HEARING and READING is compelling, i.e.  really interesting for you, you’re going to focus more, listen even more attentively.</a:t>
            </a:r>
            <a:endParaRPr/>
          </a:p>
          <a:p>
            <a:pPr marL="0" lvl="0" indent="0" algn="l" rtl="0">
              <a:spcBef>
                <a:spcPts val="0"/>
              </a:spcBef>
              <a:spcAft>
                <a:spcPts val="0"/>
              </a:spcAft>
              <a:buNone/>
            </a:pPr>
            <a:endParaRPr/>
          </a:p>
          <a:p>
            <a:pPr marL="0" lvl="0" indent="0" algn="l" rtl="0">
              <a:spcBef>
                <a:spcPts val="0"/>
              </a:spcBef>
              <a:spcAft>
                <a:spcPts val="0"/>
              </a:spcAft>
              <a:buNone/>
            </a:pPr>
            <a:r>
              <a:rPr lang="en-GB"/>
              <a:t>So how does this help us with the teaching of Latin at Primary School?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191056289_1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191056289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191056289_1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191056289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191056289_1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191056289_1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191056289_1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191056289_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191056289_1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191056289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191056289_1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191056289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191056289_1_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191056289_1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191056289_1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191056289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191056289_1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191056289_1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At this point, I would usually stop, and let them watch from the beginning. </a:t>
            </a:r>
            <a:endParaRPr/>
          </a:p>
          <a:p>
            <a:pPr marL="0" lvl="0" indent="0" algn="l" rtl="0">
              <a:spcBef>
                <a:spcPts val="0"/>
              </a:spcBef>
              <a:spcAft>
                <a:spcPts val="0"/>
              </a:spcAft>
              <a:buNone/>
            </a:pPr>
            <a:endParaRPr/>
          </a:p>
          <a:p>
            <a:pPr marL="0" lvl="0" indent="0" algn="l" rtl="0">
              <a:spcBef>
                <a:spcPts val="0"/>
              </a:spcBef>
              <a:spcAft>
                <a:spcPts val="0"/>
              </a:spcAft>
              <a:buNone/>
            </a:pPr>
            <a:r>
              <a:rPr lang="en-GB"/>
              <a:t>Here, there is a twist in the story, and everyone loves it. </a:t>
            </a:r>
            <a:endParaRPr/>
          </a:p>
          <a:p>
            <a:pPr marL="0" lvl="0" indent="0" algn="l" rtl="0">
              <a:spcBef>
                <a:spcPts val="0"/>
              </a:spcBef>
              <a:spcAft>
                <a:spcPts val="0"/>
              </a:spcAft>
              <a:buNone/>
            </a:pPr>
            <a:r>
              <a:rPr lang="en-GB"/>
              <a:t>They will have had perhaps twenty minutes of pure Latin comprehensible input and I feel like they deserve to enjoy seeing the whole thing - it’s only 3.5 minutes long. They will enjoy the film and it’ll stay in their heads long after the lesson has finished, as will the Latin.</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c520539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c520539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8fcffc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8fcffc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r>
              <a:rPr lang="en-GB">
                <a:solidFill>
                  <a:schemeClr val="dk1"/>
                </a:solidFill>
              </a:rPr>
              <a:t>All of us are probably aware of the growing movement to use more SPOKEN LATIN in classrooms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Why do this?</a:t>
            </a:r>
            <a:endParaRPr>
              <a:solidFill>
                <a:schemeClr val="dk1"/>
              </a:solidFill>
            </a:endParaRPr>
          </a:p>
          <a:p>
            <a:pPr marL="914400" lvl="0" indent="-298450" algn="l" rtl="0">
              <a:spcBef>
                <a:spcPts val="0"/>
              </a:spcBef>
              <a:spcAft>
                <a:spcPts val="0"/>
              </a:spcAft>
              <a:buClr>
                <a:schemeClr val="dk1"/>
              </a:buClr>
              <a:buSzPts val="1100"/>
              <a:buChar char="●"/>
            </a:pPr>
            <a:r>
              <a:rPr lang="en-GB">
                <a:solidFill>
                  <a:schemeClr val="dk1"/>
                </a:solidFill>
              </a:rPr>
              <a:t>to help students acquire Latin “naturally”</a:t>
            </a:r>
            <a:endParaRPr>
              <a:solidFill>
                <a:schemeClr val="dk1"/>
              </a:solidFill>
            </a:endParaRPr>
          </a:p>
          <a:p>
            <a:pPr marL="914400" lvl="0" indent="-298450" algn="l" rtl="0">
              <a:spcBef>
                <a:spcPts val="0"/>
              </a:spcBef>
              <a:spcAft>
                <a:spcPts val="0"/>
              </a:spcAft>
              <a:buClr>
                <a:schemeClr val="dk1"/>
              </a:buClr>
              <a:buSzPts val="1100"/>
              <a:buChar char="●"/>
            </a:pPr>
            <a:r>
              <a:rPr lang="en-GB">
                <a:solidFill>
                  <a:schemeClr val="dk1"/>
                </a:solidFill>
              </a:rPr>
              <a:t>So pupils view Latin as a “proper”, living language, which they can use to communicate with others, just like any other language.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There are so many advantages to this approach, which we don’t have much time discuss in detail… but for the purposes of this talk, I’m going to start from the position that spoken Latin  is a very positive thing, that our pupils will benefit from experiencing, and I’ll show you one simple strategy you can use straight away in your classroom, to include more comprehensible input for your pupils, to give them the opportunity to acquire Latin and enjoy interacting in it in class, from an early age.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By using spoken comprehensible Latin in your classroom, you are reaching all your learners, including pupils who traditionally might not have been successful with a more traditional, grammar heavy approach. </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With CI, not just to the students who have excellent memories for lists of vocabulary or find grammar fascinating.</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When we speak comprehensibly in class, every learner can be successful; it’s an extremely inclusive approach.</a:t>
            </a: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Please do read this article about Oxford University, who are starting to include a lot more spoken Latin in their classroom; the link to the article is at the end of the slides.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191056289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191056289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can click on the links on this slide to go to the films here - all these are films I’ve used as Movie Talks relating to our curriculum, for example, the shopping one related well to the unit in Minimus on buying things, and with Cambridge Latin Course too.  </a:t>
            </a:r>
            <a:endParaRPr/>
          </a:p>
          <a:p>
            <a:pPr marL="0" lvl="0" indent="0" algn="l" rtl="0">
              <a:spcBef>
                <a:spcPts val="0"/>
              </a:spcBef>
              <a:spcAft>
                <a:spcPts val="0"/>
              </a:spcAft>
              <a:buNone/>
            </a:pPr>
            <a:endParaRPr u="sng"/>
          </a:p>
          <a:p>
            <a:pPr marL="0" lvl="0" indent="0" algn="l" rtl="0">
              <a:spcBef>
                <a:spcPts val="0"/>
              </a:spcBef>
              <a:spcAft>
                <a:spcPts val="0"/>
              </a:spcAft>
              <a:buNone/>
            </a:pPr>
            <a:r>
              <a:rPr lang="en-GB" u="sng"/>
              <a:t>The Military</a:t>
            </a:r>
            <a:r>
              <a:rPr lang="en-GB"/>
              <a:t> one is great for when you’re introducing the Roman army, and vocabulary around that.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191056289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191056289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These are all great for Movie talks, very engaging and link directly to units you might be covering in class.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191056289_1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191056289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These are all great places to start if you are interested in finding out more. </a:t>
            </a:r>
            <a:endParaRPr/>
          </a:p>
          <a:p>
            <a:pPr marL="0" lvl="0" indent="0" algn="l" rtl="0">
              <a:spcBef>
                <a:spcPts val="0"/>
              </a:spcBef>
              <a:spcAft>
                <a:spcPts val="0"/>
              </a:spcAft>
              <a:buNone/>
            </a:pPr>
            <a:endParaRPr/>
          </a:p>
          <a:p>
            <a:pPr marL="0" lvl="0" indent="0" algn="l" rtl="0">
              <a:spcBef>
                <a:spcPts val="0"/>
              </a:spcBef>
              <a:spcAft>
                <a:spcPts val="0"/>
              </a:spcAft>
              <a:buNone/>
            </a:pPr>
            <a:r>
              <a:rPr lang="en-GB"/>
              <a:t>Movie Talk is only one way of bringing more comprehensible input into your Latin classroom, there are plenty of other really motivating strategies for younger learners too; have a look at Keith Toda’s blog.</a:t>
            </a:r>
            <a:endParaRPr/>
          </a:p>
          <a:p>
            <a:pPr marL="0" lvl="0" indent="0" algn="l" rtl="0">
              <a:spcBef>
                <a:spcPts val="0"/>
              </a:spcBef>
              <a:spcAft>
                <a:spcPts val="0"/>
              </a:spcAft>
              <a:buNone/>
            </a:pPr>
            <a:endParaRPr/>
          </a:p>
          <a:p>
            <a:pPr marL="0" lvl="0" indent="0" algn="l" rtl="0">
              <a:spcBef>
                <a:spcPts val="0"/>
              </a:spcBef>
              <a:spcAft>
                <a:spcPts val="0"/>
              </a:spcAft>
              <a:buNone/>
            </a:pPr>
            <a:r>
              <a:rPr lang="en-GB"/>
              <a:t>Please email me if you would like to chat about anything relating to Movie Talk, or any other CI strategies.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191056289_1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191056289_1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c48fcffc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c48fcffc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a really easy strategy to implement.</a:t>
            </a:r>
            <a:endParaRPr/>
          </a:p>
          <a:p>
            <a:pPr marL="0" lvl="0" indent="0" algn="l" rtl="0">
              <a:spcBef>
                <a:spcPts val="0"/>
              </a:spcBef>
              <a:spcAft>
                <a:spcPts val="0"/>
              </a:spcAft>
              <a:buNone/>
            </a:pPr>
            <a:r>
              <a:rPr lang="en-GB"/>
              <a:t>Very popular among MFL teachers; it even has its own name.</a:t>
            </a:r>
            <a:endParaRPr/>
          </a:p>
          <a:p>
            <a:pPr marL="0" lvl="0" indent="0" algn="l" rtl="0">
              <a:spcBef>
                <a:spcPts val="0"/>
              </a:spcBef>
              <a:spcAft>
                <a:spcPts val="0"/>
              </a:spcAft>
              <a:buNone/>
            </a:pPr>
            <a:r>
              <a:rPr lang="en-GB"/>
              <a:t>(Go through slide)</a:t>
            </a:r>
            <a:endParaRPr/>
          </a:p>
          <a:p>
            <a:pPr marL="0" lvl="0" indent="0" algn="l" rtl="0">
              <a:spcBef>
                <a:spcPts val="0"/>
              </a:spcBef>
              <a:spcAft>
                <a:spcPts val="0"/>
              </a:spcAft>
              <a:buNone/>
            </a:pPr>
            <a:endParaRPr/>
          </a:p>
          <a:p>
            <a:pPr marL="0" lvl="0" indent="0" algn="l" rtl="0">
              <a:spcBef>
                <a:spcPts val="0"/>
              </a:spcBef>
              <a:spcAft>
                <a:spcPts val="0"/>
              </a:spcAft>
              <a:buNone/>
            </a:pPr>
            <a:r>
              <a:rPr lang="en-GB"/>
              <a:t>These films are examples of clips I use often in Latin lessons -Mr Bean, (funny, relevant to topics we cover such as Roman food; no dialogue, only action) Simon’s Cat (also great to link with Minimus due to all the references to cats and mice!) ; Magister Craft, nice cultural links here and although the story isn’t as gripping and there’s more talking, they find the Minecraft element engaging.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191056289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19105628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Students are receiving a lot of comprehensible input and their brains are acquiring the language naturally as they listen with understanding.</a:t>
            </a:r>
            <a:endParaRPr/>
          </a:p>
          <a:p>
            <a:pPr marL="0" lvl="0" indent="0" algn="l" rtl="0">
              <a:spcBef>
                <a:spcPts val="0"/>
              </a:spcBef>
              <a:spcAft>
                <a:spcPts val="0"/>
              </a:spcAft>
              <a:buNone/>
            </a:pPr>
            <a:endParaRPr/>
          </a:p>
          <a:p>
            <a:pPr marL="0" lvl="0" indent="0" algn="l" rtl="0">
              <a:spcBef>
                <a:spcPts val="0"/>
              </a:spcBef>
              <a:spcAft>
                <a:spcPts val="0"/>
              </a:spcAft>
              <a:buNone/>
            </a:pPr>
            <a:r>
              <a:rPr lang="en-GB"/>
              <a:t>Story: with Movietalk, the pupils’ attention is held by the images on the screen that are compelling, they tell a good story, behaviour and attention is never an issue, I’ve found.</a:t>
            </a:r>
            <a:endParaRPr/>
          </a:p>
          <a:p>
            <a:pPr marL="0" lvl="0" indent="0" algn="l" rtl="0">
              <a:spcBef>
                <a:spcPts val="0"/>
              </a:spcBef>
              <a:spcAft>
                <a:spcPts val="0"/>
              </a:spcAft>
              <a:buNone/>
            </a:pPr>
            <a:endParaRPr/>
          </a:p>
          <a:p>
            <a:pPr marL="0" lvl="0" indent="0" algn="l" rtl="0">
              <a:spcBef>
                <a:spcPts val="0"/>
              </a:spcBef>
              <a:spcAft>
                <a:spcPts val="0"/>
              </a:spcAft>
              <a:buNone/>
            </a:pPr>
            <a:r>
              <a:rPr lang="en-GB"/>
              <a:t>Although you can use clips related to Roman civilisation of course, it does not have to be - the main thing is a good story, short, and with plenty of actions - may or may not be related to ancient civilisation. Greek mythology can work well but there’s a lot going on - have to be careful not to use too much vocabulary at once.  </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a great way to introduce new vocabulary in an engaging way,  - not too much - you want to limit the amount of vocabulary but provide lots of opportunities to repeat it often, in context,  - and to introduce or revise grammatical points as they occur in context - briefly, then move on, no more than 20 seconds. “Pop-up” aspect of grammar.</a:t>
            </a:r>
            <a:endParaRPr/>
          </a:p>
          <a:p>
            <a:pPr marL="0" lvl="0" indent="0" algn="l" rtl="0">
              <a:spcBef>
                <a:spcPts val="0"/>
              </a:spcBef>
              <a:spcAft>
                <a:spcPts val="0"/>
              </a:spcAft>
              <a:buNone/>
            </a:pPr>
            <a:endParaRPr/>
          </a:p>
          <a:p>
            <a:pPr marL="0" lvl="0" indent="0" algn="l" rtl="0">
              <a:spcBef>
                <a:spcPts val="0"/>
              </a:spcBef>
              <a:spcAft>
                <a:spcPts val="0"/>
              </a:spcAft>
              <a:buNone/>
            </a:pPr>
            <a:r>
              <a:rPr lang="en-GB"/>
              <a:t>Differentiated naturally, you can use the same clip for all levels and ages, from beginners to advanced levels. You just plan the questions and language accordingly.</a:t>
            </a:r>
            <a:endParaRPr/>
          </a:p>
          <a:p>
            <a:pPr marL="0" lvl="0" indent="0" algn="l" rtl="0">
              <a:spcBef>
                <a:spcPts val="0"/>
              </a:spcBef>
              <a:spcAft>
                <a:spcPts val="0"/>
              </a:spcAft>
              <a:buNone/>
            </a:pPr>
            <a:endParaRPr/>
          </a:p>
          <a:p>
            <a:pPr marL="0" lvl="0" indent="0" algn="l" rtl="0">
              <a:spcBef>
                <a:spcPts val="0"/>
              </a:spcBef>
              <a:spcAft>
                <a:spcPts val="0"/>
              </a:spcAft>
              <a:buNone/>
            </a:pPr>
            <a:r>
              <a:rPr lang="en-GB"/>
              <a:t>One of the great thing about Movie talk is that it gives you a structure of what you’ll say, you don’t have to be at all spontaneous if you don’t want to be. You can plan it down to the last word and write script, especially until you get the hang of it. An easy way to start using more spoken Latin in class.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191056289_1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191056289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type of script is helpful to prepare in advance, especially at first, as you get used to speaking Latin. You don’t have to put the times you’ll pause the film, but it can help to plan it out.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191056289_1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191056289_1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what I would have on the board for this particular film; words they know, some new words (in bold, in the blue box), and the yellow box contains familiar words that help me to ask questions as we go along. I can pause and go and point to these words as I use them - this helps me to slow down my own speaking too.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191056289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191056289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other way to do a Movie talk, rather than playing the video and pausing it, is to take screenshots from the clip and talk about them, and then play the film at the end all the way through. If you do this, you’ll need to get this free Youtube Screenshot Chome extension which will save you hours!</a:t>
            </a:r>
            <a:endParaRPr/>
          </a:p>
          <a:p>
            <a:pPr marL="0" lvl="0" indent="0" algn="l" rtl="0">
              <a:spcBef>
                <a:spcPts val="0"/>
              </a:spcBef>
              <a:spcAft>
                <a:spcPts val="0"/>
              </a:spcAft>
              <a:buNone/>
            </a:pPr>
            <a:endParaRPr/>
          </a:p>
          <a:p>
            <a:pPr marL="0" lvl="0" indent="0" algn="l" rtl="0">
              <a:spcBef>
                <a:spcPts val="0"/>
              </a:spcBef>
              <a:spcAft>
                <a:spcPts val="0"/>
              </a:spcAft>
              <a:buNone/>
            </a:pPr>
            <a:r>
              <a:rPr lang="en-GB"/>
              <a:t>Now I’ll ask you to be my students for just a minute or two, while I show you what I mean.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f4dd4105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f4dd4105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If I’m playing the video and pausing, I start the film and pause it here. I ask a question. And personalise the input as much as possible, relating it to pupils in class.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191056289_1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191056289_1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WjqiU5FgsY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youtu.be/0WvKJhwea1U" TargetMode="External"/><Relationship Id="rId13" Type="http://schemas.openxmlformats.org/officeDocument/2006/relationships/image" Target="../media/image28.png"/><Relationship Id="rId3" Type="http://schemas.openxmlformats.org/officeDocument/2006/relationships/hyperlink" Target="https://youtu.be/evJ7J1eqH2Y" TargetMode="External"/><Relationship Id="rId7" Type="http://schemas.openxmlformats.org/officeDocument/2006/relationships/image" Target="../media/image26.png"/><Relationship Id="rId12" Type="http://schemas.openxmlformats.org/officeDocument/2006/relationships/hyperlink" Target="https://youtu.be/LqktZhj7EF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youtu.be/RQMgLxVxsrw" TargetMode="External"/><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hyperlink" Target="https://youtu.be/j9rqCaQsAA8" TargetMode="External"/><Relationship Id="rId4" Type="http://schemas.openxmlformats.org/officeDocument/2006/relationships/hyperlink" Target="https://youtu.be/TayIfVa0QPs" TargetMode="External"/><Relationship Id="rId9" Type="http://schemas.openxmlformats.org/officeDocument/2006/relationships/image" Target="../media/image4.png"/><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youtu.be/6Y7i3PgdYNc" TargetMode="External"/><Relationship Id="rId13" Type="http://schemas.openxmlformats.org/officeDocument/2006/relationships/hyperlink" Target="https://youtu.be/gwwycLz32Z0" TargetMode="External"/><Relationship Id="rId18" Type="http://schemas.openxmlformats.org/officeDocument/2006/relationships/hyperlink" Target="https://youtu.be/j9rqCaQsAA8" TargetMode="External"/><Relationship Id="rId3" Type="http://schemas.openxmlformats.org/officeDocument/2006/relationships/hyperlink" Target="https://youtu.be/evJ7J1eqH2Y" TargetMode="External"/><Relationship Id="rId21" Type="http://schemas.openxmlformats.org/officeDocument/2006/relationships/hyperlink" Target="https://youtu.be/6lIPvYGex2s" TargetMode="External"/><Relationship Id="rId7" Type="http://schemas.openxmlformats.org/officeDocument/2006/relationships/hyperlink" Target="https://youtu.be/HBT_PmbGADU" TargetMode="External"/><Relationship Id="rId12" Type="http://schemas.openxmlformats.org/officeDocument/2006/relationships/hyperlink" Target="https://youtu.be/wEKLEeY_WeQ" TargetMode="External"/><Relationship Id="rId17" Type="http://schemas.openxmlformats.org/officeDocument/2006/relationships/hyperlink" Target="https://youtu.be/TayIfVa0QPs" TargetMode="External"/><Relationship Id="rId2" Type="http://schemas.openxmlformats.org/officeDocument/2006/relationships/notesSlide" Target="../notesSlides/notesSlide21.xml"/><Relationship Id="rId16" Type="http://schemas.openxmlformats.org/officeDocument/2006/relationships/hyperlink" Target="https://youtu.be/WOUuWWYZo4c" TargetMode="External"/><Relationship Id="rId20" Type="http://schemas.openxmlformats.org/officeDocument/2006/relationships/hyperlink" Target="https://youtu.be/Aw0uORumRts" TargetMode="External"/><Relationship Id="rId1" Type="http://schemas.openxmlformats.org/officeDocument/2006/relationships/slideLayout" Target="../slideLayouts/slideLayout3.xml"/><Relationship Id="rId6" Type="http://schemas.openxmlformats.org/officeDocument/2006/relationships/hyperlink" Target="https://youtu.be/juWYhMoDTN0" TargetMode="External"/><Relationship Id="rId11" Type="http://schemas.openxmlformats.org/officeDocument/2006/relationships/hyperlink" Target="https://youtu.be/WjqiU5FgsYc" TargetMode="External"/><Relationship Id="rId5" Type="http://schemas.openxmlformats.org/officeDocument/2006/relationships/hyperlink" Target="https://youtu.be/9CqDKkcguDk" TargetMode="External"/><Relationship Id="rId15" Type="http://schemas.openxmlformats.org/officeDocument/2006/relationships/hyperlink" Target="https://youtu.be/0WvKJhwea1U" TargetMode="External"/><Relationship Id="rId10" Type="http://schemas.openxmlformats.org/officeDocument/2006/relationships/hyperlink" Target="https://youtu.be/IoV4IY1OYQU" TargetMode="External"/><Relationship Id="rId19" Type="http://schemas.openxmlformats.org/officeDocument/2006/relationships/hyperlink" Target="https://youtu.be/Wlf1T5nrO50" TargetMode="External"/><Relationship Id="rId4" Type="http://schemas.openxmlformats.org/officeDocument/2006/relationships/hyperlink" Target="https://youtu.be/RQMgLxVxsrw" TargetMode="External"/><Relationship Id="rId9" Type="http://schemas.openxmlformats.org/officeDocument/2006/relationships/hyperlink" Target="https://youtu.be/sHNH5sxK15o" TargetMode="External"/><Relationship Id="rId14" Type="http://schemas.openxmlformats.org/officeDocument/2006/relationships/hyperlink" Target="https://youtu.be/Fs84VdehyCs" TargetMode="External"/><Relationship Id="rId22" Type="http://schemas.openxmlformats.org/officeDocument/2006/relationships/hyperlink" Target="https://youtu.be/LqktZhj7EF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in.it/2tUBA4h" TargetMode="External"/><Relationship Id="rId3" Type="http://schemas.openxmlformats.org/officeDocument/2006/relationships/hyperlink" Target="http://todallycomprehensiblelatin.blogspot.com/" TargetMode="External"/><Relationship Id="rId7" Type="http://schemas.openxmlformats.org/officeDocument/2006/relationships/hyperlink" Target="https://magisterp.com/" TargetMode="External"/><Relationship Id="rId12"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latinbestpracticescir.wordpress.com/" TargetMode="External"/><Relationship Id="rId11" Type="http://schemas.openxmlformats.org/officeDocument/2006/relationships/hyperlink" Target="https://eidolon.pub/teaching-latin-to-humans-4e6b489b4e17#.29orfj2t7" TargetMode="External"/><Relationship Id="rId5" Type="http://schemas.openxmlformats.org/officeDocument/2006/relationships/hyperlink" Target="https://indwellinglanguage.com/limen-a-latin-teaching-portal/" TargetMode="External"/><Relationship Id="rId10" Type="http://schemas.openxmlformats.org/officeDocument/2006/relationships/hyperlink" Target="https://tcl.camws.org/sites/default/files/TCL%20Spring%202015%20Patrick_0.pdf" TargetMode="External"/><Relationship Id="rId4" Type="http://schemas.openxmlformats.org/officeDocument/2006/relationships/hyperlink" Target="http://johnpiazza.net/" TargetMode="External"/><Relationship Id="rId9" Type="http://schemas.openxmlformats.org/officeDocument/2006/relationships/hyperlink" Target="https://medium.com/in-medias-res/greek-and-latin-are-finding-a-voice-at-oxford-8c96adfaed8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jqiU5FgsY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0" y="739550"/>
            <a:ext cx="9144000" cy="572700"/>
          </a:xfrm>
          <a:prstGeom prst="rect">
            <a:avLst/>
          </a:prstGeom>
          <a:solidFill>
            <a:srgbClr val="FFD966"/>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00">
                <a:latin typeface="Lexend"/>
                <a:ea typeface="Lexend"/>
                <a:cs typeface="Lexend"/>
                <a:sym typeface="Lexend"/>
              </a:rPr>
              <a:t>Compelling Comprehensible Input in the Primary Latin </a:t>
            </a:r>
            <a:r>
              <a:rPr lang="en-GB" sz="2320">
                <a:latin typeface="Lexend"/>
                <a:ea typeface="Lexend"/>
                <a:cs typeface="Lexend"/>
                <a:sym typeface="Lexend"/>
              </a:rPr>
              <a:t>Classroom</a:t>
            </a:r>
            <a:endParaRPr sz="2320">
              <a:latin typeface="Lexend"/>
              <a:ea typeface="Lexend"/>
              <a:cs typeface="Lexend"/>
              <a:sym typeface="Lexend"/>
            </a:endParaRPr>
          </a:p>
        </p:txBody>
      </p:sp>
      <p:sp>
        <p:nvSpPr>
          <p:cNvPr id="55" name="Google Shape;55;p13"/>
          <p:cNvSpPr txBox="1"/>
          <p:nvPr/>
        </p:nvSpPr>
        <p:spPr>
          <a:xfrm>
            <a:off x="167800" y="103825"/>
            <a:ext cx="1402800" cy="492600"/>
          </a:xfrm>
          <a:prstGeom prst="rect">
            <a:avLst/>
          </a:prstGeom>
          <a:solidFill>
            <a:srgbClr val="FFD96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Lexend"/>
                <a:ea typeface="Lexend"/>
                <a:cs typeface="Lexend"/>
                <a:sym typeface="Lexend"/>
              </a:rPr>
              <a:t>Liz Syed</a:t>
            </a:r>
            <a:endParaRPr sz="2000">
              <a:latin typeface="Lexend"/>
              <a:ea typeface="Lexend"/>
              <a:cs typeface="Lexend"/>
              <a:sym typeface="Lexend"/>
            </a:endParaRPr>
          </a:p>
        </p:txBody>
      </p:sp>
      <p:sp>
        <p:nvSpPr>
          <p:cNvPr id="56" name="Google Shape;56;p13"/>
          <p:cNvSpPr txBox="1"/>
          <p:nvPr/>
        </p:nvSpPr>
        <p:spPr>
          <a:xfrm>
            <a:off x="1128350" y="1387900"/>
            <a:ext cx="2154600" cy="1108200"/>
          </a:xfrm>
          <a:prstGeom prst="rect">
            <a:avLst/>
          </a:prstGeom>
          <a:solidFill>
            <a:srgbClr val="EA999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Lexend"/>
                <a:ea typeface="Lexend"/>
                <a:cs typeface="Lexend"/>
                <a:sym typeface="Lexend"/>
              </a:rPr>
              <a:t>What is comprehensible input?</a:t>
            </a:r>
            <a:endParaRPr sz="2000">
              <a:latin typeface="Lexend"/>
              <a:ea typeface="Lexend"/>
              <a:cs typeface="Lexend"/>
              <a:sym typeface="Lexend"/>
            </a:endParaRPr>
          </a:p>
        </p:txBody>
      </p:sp>
      <p:sp>
        <p:nvSpPr>
          <p:cNvPr id="57" name="Google Shape;57;p13"/>
          <p:cNvSpPr txBox="1"/>
          <p:nvPr/>
        </p:nvSpPr>
        <p:spPr>
          <a:xfrm>
            <a:off x="3579375" y="1387900"/>
            <a:ext cx="2865900" cy="10158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exend"/>
                <a:ea typeface="Lexend"/>
                <a:cs typeface="Lexend"/>
                <a:sym typeface="Lexend"/>
              </a:rPr>
              <a:t>Messages in the target language that are understood.</a:t>
            </a:r>
            <a:endParaRPr>
              <a:latin typeface="Lexend"/>
              <a:ea typeface="Lexend"/>
              <a:cs typeface="Lexend"/>
              <a:sym typeface="Lexend"/>
            </a:endParaRPr>
          </a:p>
        </p:txBody>
      </p:sp>
      <p:sp>
        <p:nvSpPr>
          <p:cNvPr id="58" name="Google Shape;58;p13"/>
          <p:cNvSpPr txBox="1"/>
          <p:nvPr/>
        </p:nvSpPr>
        <p:spPr>
          <a:xfrm>
            <a:off x="3579375" y="2528550"/>
            <a:ext cx="2865900" cy="15699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exend"/>
                <a:ea typeface="Lexend"/>
                <a:cs typeface="Lexend"/>
                <a:sym typeface="Lexend"/>
              </a:rPr>
              <a:t>The human brain requires comprehensible input in order to acquire language.</a:t>
            </a:r>
            <a:endParaRPr>
              <a:latin typeface="Lexend"/>
              <a:ea typeface="Lexend"/>
              <a:cs typeface="Lexend"/>
              <a:sym typeface="Lexend"/>
            </a:endParaRPr>
          </a:p>
        </p:txBody>
      </p:sp>
      <p:pic>
        <p:nvPicPr>
          <p:cNvPr id="59" name="Google Shape;59;p13"/>
          <p:cNvPicPr preferRelativeResize="0"/>
          <p:nvPr/>
        </p:nvPicPr>
        <p:blipFill>
          <a:blip r:embed="rId3">
            <a:alphaModFix/>
          </a:blip>
          <a:stretch>
            <a:fillRect/>
          </a:stretch>
        </p:blipFill>
        <p:spPr>
          <a:xfrm>
            <a:off x="6569375" y="1387900"/>
            <a:ext cx="1108200" cy="110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2" name="Google Shape;15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3" name="Google Shape;153;p22"/>
          <p:cNvPicPr preferRelativeResize="0"/>
          <p:nvPr/>
        </p:nvPicPr>
        <p:blipFill>
          <a:blip r:embed="rId3">
            <a:alphaModFix/>
          </a:blip>
          <a:stretch>
            <a:fillRect/>
          </a:stretch>
        </p:blipFill>
        <p:spPr>
          <a:xfrm>
            <a:off x="0" y="0"/>
            <a:ext cx="9151116" cy="5143500"/>
          </a:xfrm>
          <a:prstGeom prst="rect">
            <a:avLst/>
          </a:prstGeom>
          <a:noFill/>
          <a:ln>
            <a:noFill/>
          </a:ln>
        </p:spPr>
      </p:pic>
      <p:sp>
        <p:nvSpPr>
          <p:cNvPr id="154" name="Google Shape;154;p22"/>
          <p:cNvSpPr txBox="1"/>
          <p:nvPr/>
        </p:nvSpPr>
        <p:spPr>
          <a:xfrm>
            <a:off x="2552800" y="3666000"/>
            <a:ext cx="3423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lt1"/>
                </a:solidFill>
                <a:latin typeface="Eczar"/>
                <a:ea typeface="Eczar"/>
                <a:cs typeface="Eczar"/>
                <a:sym typeface="Eczar"/>
              </a:rPr>
              <a:t>mater intrat. </a:t>
            </a:r>
            <a:endParaRPr sz="2800">
              <a:solidFill>
                <a:schemeClr val="lt1"/>
              </a:solidFill>
              <a:latin typeface="Eczar"/>
              <a:ea typeface="Eczar"/>
              <a:cs typeface="Eczar"/>
              <a:sym typeface="Eczar"/>
            </a:endParaRPr>
          </a:p>
          <a:p>
            <a:pPr marL="0" lvl="0" indent="0" algn="l" rtl="0">
              <a:spcBef>
                <a:spcPts val="0"/>
              </a:spcBef>
              <a:spcAft>
                <a:spcPts val="0"/>
              </a:spcAft>
              <a:buNone/>
            </a:pPr>
            <a:endParaRPr sz="2800">
              <a:solidFill>
                <a:schemeClr val="lt1"/>
              </a:solidFill>
              <a:latin typeface="Eczar"/>
              <a:ea typeface="Eczar"/>
              <a:cs typeface="Eczar"/>
              <a:sym typeface="Eczar"/>
            </a:endParaRPr>
          </a:p>
        </p:txBody>
      </p:sp>
      <p:pic>
        <p:nvPicPr>
          <p:cNvPr id="155" name="Google Shape;155;p22"/>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
        <p:nvSpPr>
          <p:cNvPr id="156" name="Google Shape;156;p22"/>
          <p:cNvSpPr txBox="1"/>
          <p:nvPr/>
        </p:nvSpPr>
        <p:spPr>
          <a:xfrm>
            <a:off x="2554075" y="4124700"/>
            <a:ext cx="3622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800">
                <a:solidFill>
                  <a:schemeClr val="lt1"/>
                </a:solidFill>
                <a:latin typeface="Eczar"/>
                <a:ea typeface="Eczar"/>
                <a:cs typeface="Eczar"/>
                <a:sym typeface="Eczar"/>
              </a:rPr>
              <a:t>quid mater habet?</a:t>
            </a:r>
            <a:endParaRPr sz="2800">
              <a:solidFill>
                <a:schemeClr val="lt1"/>
              </a:solidFill>
              <a:latin typeface="Eczar"/>
              <a:ea typeface="Eczar"/>
              <a:cs typeface="Eczar"/>
              <a:sym typeface="Eczar"/>
            </a:endParaRPr>
          </a:p>
          <a:p>
            <a:pPr marL="0" lvl="0" indent="0" algn="l" rtl="0">
              <a:spcBef>
                <a:spcPts val="0"/>
              </a:spcBef>
              <a:spcAft>
                <a:spcPts val="0"/>
              </a:spcAft>
              <a:buClr>
                <a:schemeClr val="dk1"/>
              </a:buClr>
              <a:buSzPts val="1100"/>
              <a:buFont typeface="Arial"/>
              <a:buNone/>
            </a:pPr>
            <a:endParaRPr/>
          </a:p>
        </p:txBody>
      </p:sp>
      <p:sp>
        <p:nvSpPr>
          <p:cNvPr id="157" name="Google Shape;157;p22"/>
          <p:cNvSpPr txBox="1"/>
          <p:nvPr/>
        </p:nvSpPr>
        <p:spPr>
          <a:xfrm>
            <a:off x="2830000" y="4568875"/>
            <a:ext cx="425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800">
                <a:solidFill>
                  <a:schemeClr val="lt1"/>
                </a:solidFill>
                <a:latin typeface="Eczar"/>
                <a:ea typeface="Eczar"/>
                <a:cs typeface="Eczar"/>
                <a:sym typeface="Eczar"/>
              </a:rPr>
              <a:t>mater arcam habet.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3" name="Google Shape;16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23"/>
          <p:cNvPicPr preferRelativeResize="0"/>
          <p:nvPr/>
        </p:nvPicPr>
        <p:blipFill>
          <a:blip r:embed="rId3">
            <a:alphaModFix/>
          </a:blip>
          <a:stretch>
            <a:fillRect/>
          </a:stretch>
        </p:blipFill>
        <p:spPr>
          <a:xfrm>
            <a:off x="0" y="2000"/>
            <a:ext cx="9144000" cy="5139493"/>
          </a:xfrm>
          <a:prstGeom prst="rect">
            <a:avLst/>
          </a:prstGeom>
          <a:noFill/>
          <a:ln>
            <a:noFill/>
          </a:ln>
        </p:spPr>
      </p:pic>
      <p:sp>
        <p:nvSpPr>
          <p:cNvPr id="165" name="Google Shape;165;p23"/>
          <p:cNvSpPr txBox="1"/>
          <p:nvPr/>
        </p:nvSpPr>
        <p:spPr>
          <a:xfrm>
            <a:off x="6205050" y="3323675"/>
            <a:ext cx="31341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800">
                <a:solidFill>
                  <a:schemeClr val="lt1"/>
                </a:solidFill>
                <a:latin typeface="Eczar"/>
                <a:ea typeface="Eczar"/>
                <a:cs typeface="Eczar"/>
                <a:sym typeface="Eczar"/>
              </a:rPr>
              <a:t>in arca donum est.</a:t>
            </a:r>
            <a:endParaRPr sz="3800">
              <a:solidFill>
                <a:schemeClr val="lt1"/>
              </a:solidFill>
              <a:latin typeface="Eczar"/>
              <a:ea typeface="Eczar"/>
              <a:cs typeface="Eczar"/>
              <a:sym typeface="Eczar"/>
            </a:endParaRPr>
          </a:p>
        </p:txBody>
      </p:sp>
      <p:pic>
        <p:nvPicPr>
          <p:cNvPr id="166" name="Google Shape;166;p23"/>
          <p:cNvPicPr preferRelativeResize="0"/>
          <p:nvPr/>
        </p:nvPicPr>
        <p:blipFill rotWithShape="1">
          <a:blip r:embed="rId4">
            <a:alphaModFix/>
          </a:blip>
          <a:srcRect l="21122" t="18985" r="62242" b="11824"/>
          <a:stretch/>
        </p:blipFill>
        <p:spPr>
          <a:xfrm>
            <a:off x="8124700" y="0"/>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2" name="Google Shape;17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3" name="Google Shape;173;p24"/>
          <p:cNvPicPr preferRelativeResize="0"/>
          <p:nvPr/>
        </p:nvPicPr>
        <p:blipFill>
          <a:blip r:embed="rId3">
            <a:alphaModFix/>
          </a:blip>
          <a:stretch>
            <a:fillRect/>
          </a:stretch>
        </p:blipFill>
        <p:spPr>
          <a:xfrm>
            <a:off x="0" y="-28300"/>
            <a:ext cx="9144000" cy="5139485"/>
          </a:xfrm>
          <a:prstGeom prst="rect">
            <a:avLst/>
          </a:prstGeom>
          <a:noFill/>
          <a:ln>
            <a:noFill/>
          </a:ln>
        </p:spPr>
      </p:pic>
      <p:sp>
        <p:nvSpPr>
          <p:cNvPr id="174" name="Google Shape;174;p24"/>
          <p:cNvSpPr txBox="1"/>
          <p:nvPr/>
        </p:nvSpPr>
        <p:spPr>
          <a:xfrm>
            <a:off x="2552825" y="331175"/>
            <a:ext cx="470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a:solidFill>
                  <a:schemeClr val="lt1"/>
                </a:solidFill>
                <a:latin typeface="Eczar"/>
                <a:ea typeface="Eczar"/>
                <a:cs typeface="Eczar"/>
                <a:sym typeface="Eczar"/>
              </a:rPr>
              <a:t>quid donum est?</a:t>
            </a:r>
            <a:endParaRPr sz="4000">
              <a:solidFill>
                <a:schemeClr val="lt1"/>
              </a:solidFill>
              <a:latin typeface="Eczar"/>
              <a:ea typeface="Eczar"/>
              <a:cs typeface="Eczar"/>
              <a:sym typeface="Eczar"/>
            </a:endParaRPr>
          </a:p>
        </p:txBody>
      </p:sp>
      <p:pic>
        <p:nvPicPr>
          <p:cNvPr id="175" name="Google Shape;175;p24"/>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1" name="Google Shape;18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2" name="Google Shape;182;p25"/>
          <p:cNvPicPr preferRelativeResize="0"/>
          <p:nvPr/>
        </p:nvPicPr>
        <p:blipFill>
          <a:blip r:embed="rId3">
            <a:alphaModFix/>
          </a:blip>
          <a:stretch>
            <a:fillRect/>
          </a:stretch>
        </p:blipFill>
        <p:spPr>
          <a:xfrm>
            <a:off x="0" y="0"/>
            <a:ext cx="8993726" cy="5055025"/>
          </a:xfrm>
          <a:prstGeom prst="rect">
            <a:avLst/>
          </a:prstGeom>
          <a:noFill/>
          <a:ln>
            <a:noFill/>
          </a:ln>
        </p:spPr>
      </p:pic>
      <p:sp>
        <p:nvSpPr>
          <p:cNvPr id="183" name="Google Shape;183;p25"/>
          <p:cNvSpPr txBox="1"/>
          <p:nvPr/>
        </p:nvSpPr>
        <p:spPr>
          <a:xfrm>
            <a:off x="2982500" y="0"/>
            <a:ext cx="470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a:solidFill>
                  <a:schemeClr val="lt1"/>
                </a:solidFill>
                <a:latin typeface="Eczar"/>
                <a:ea typeface="Eczar"/>
                <a:cs typeface="Eczar"/>
                <a:sym typeface="Eczar"/>
              </a:rPr>
              <a:t>canis donum est!</a:t>
            </a:r>
            <a:endParaRPr sz="4000">
              <a:solidFill>
                <a:schemeClr val="lt1"/>
              </a:solidFill>
              <a:latin typeface="Eczar"/>
              <a:ea typeface="Eczar"/>
              <a:cs typeface="Eczar"/>
              <a:sym typeface="Eczar"/>
            </a:endParaRPr>
          </a:p>
        </p:txBody>
      </p:sp>
      <p:pic>
        <p:nvPicPr>
          <p:cNvPr id="184" name="Google Shape;184;p25"/>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0" name="Google Shape;19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1" name="Google Shape;191;p26"/>
          <p:cNvPicPr preferRelativeResize="0"/>
          <p:nvPr/>
        </p:nvPicPr>
        <p:blipFill>
          <a:blip r:embed="rId3">
            <a:alphaModFix/>
          </a:blip>
          <a:stretch>
            <a:fillRect/>
          </a:stretch>
        </p:blipFill>
        <p:spPr>
          <a:xfrm>
            <a:off x="0" y="0"/>
            <a:ext cx="9144000" cy="5139485"/>
          </a:xfrm>
          <a:prstGeom prst="rect">
            <a:avLst/>
          </a:prstGeom>
          <a:noFill/>
          <a:ln>
            <a:noFill/>
          </a:ln>
        </p:spPr>
      </p:pic>
      <p:sp>
        <p:nvSpPr>
          <p:cNvPr id="192" name="Google Shape;192;p26"/>
          <p:cNvSpPr txBox="1"/>
          <p:nvPr/>
        </p:nvSpPr>
        <p:spPr>
          <a:xfrm>
            <a:off x="113775" y="3654875"/>
            <a:ext cx="47013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1"/>
                </a:solidFill>
                <a:latin typeface="Eczar"/>
                <a:ea typeface="Eczar"/>
                <a:cs typeface="Eczar"/>
                <a:sym typeface="Eczar"/>
              </a:rPr>
              <a:t>canis tria crura habet, </a:t>
            </a:r>
            <a:endParaRPr sz="3000">
              <a:solidFill>
                <a:schemeClr val="lt1"/>
              </a:solidFill>
              <a:latin typeface="Eczar"/>
              <a:ea typeface="Eczar"/>
              <a:cs typeface="Eczar"/>
              <a:sym typeface="Eczar"/>
            </a:endParaRPr>
          </a:p>
          <a:p>
            <a:pPr marL="0" lvl="0" indent="0" algn="l" rtl="0">
              <a:spcBef>
                <a:spcPts val="0"/>
              </a:spcBef>
              <a:spcAft>
                <a:spcPts val="0"/>
              </a:spcAft>
              <a:buNone/>
            </a:pPr>
            <a:r>
              <a:rPr lang="en-GB" sz="3000">
                <a:solidFill>
                  <a:schemeClr val="lt1"/>
                </a:solidFill>
                <a:latin typeface="Eczar"/>
                <a:ea typeface="Eczar"/>
                <a:cs typeface="Eczar"/>
                <a:sym typeface="Eczar"/>
              </a:rPr>
              <a:t>non quattuor.</a:t>
            </a:r>
            <a:endParaRPr sz="3000">
              <a:solidFill>
                <a:schemeClr val="lt1"/>
              </a:solidFill>
              <a:latin typeface="Eczar"/>
              <a:ea typeface="Eczar"/>
              <a:cs typeface="Eczar"/>
              <a:sym typeface="Eczar"/>
            </a:endParaRPr>
          </a:p>
          <a:p>
            <a:pPr marL="0" lvl="0" indent="0" algn="l" rtl="0">
              <a:spcBef>
                <a:spcPts val="0"/>
              </a:spcBef>
              <a:spcAft>
                <a:spcPts val="0"/>
              </a:spcAft>
              <a:buNone/>
            </a:pPr>
            <a:r>
              <a:rPr lang="en-GB" sz="4000">
                <a:solidFill>
                  <a:schemeClr val="lt1"/>
                </a:solidFill>
                <a:latin typeface="Eczar"/>
                <a:ea typeface="Eczar"/>
                <a:cs typeface="Eczar"/>
                <a:sym typeface="Eczar"/>
              </a:rPr>
              <a:t> </a:t>
            </a:r>
            <a:endParaRPr sz="4000">
              <a:solidFill>
                <a:schemeClr val="lt1"/>
              </a:solidFill>
              <a:latin typeface="Eczar"/>
              <a:ea typeface="Eczar"/>
              <a:cs typeface="Eczar"/>
              <a:sym typeface="Eczar"/>
            </a:endParaRPr>
          </a:p>
        </p:txBody>
      </p:sp>
      <p:pic>
        <p:nvPicPr>
          <p:cNvPr id="193" name="Google Shape;193;p26"/>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
        <p:nvSpPr>
          <p:cNvPr id="194" name="Google Shape;194;p26"/>
          <p:cNvSpPr txBox="1"/>
          <p:nvPr/>
        </p:nvSpPr>
        <p:spPr>
          <a:xfrm>
            <a:off x="183950" y="3127125"/>
            <a:ext cx="17829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a:solidFill>
                  <a:schemeClr val="lt1"/>
                </a:solidFill>
                <a:latin typeface="Eczar"/>
                <a:ea typeface="Eczar"/>
                <a:cs typeface="Eczar"/>
                <a:sym typeface="Eczar"/>
              </a:rPr>
              <a:t>ecce!</a:t>
            </a:r>
            <a:endParaRPr sz="2900">
              <a:solidFill>
                <a:schemeClr val="lt1"/>
              </a:solidFill>
              <a:latin typeface="Eczar"/>
              <a:ea typeface="Eczar"/>
              <a:cs typeface="Eczar"/>
              <a:sym typeface="Ecz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0" name="Google Shape;20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1" name="Google Shape;201;p27"/>
          <p:cNvPicPr preferRelativeResize="0"/>
          <p:nvPr/>
        </p:nvPicPr>
        <p:blipFill>
          <a:blip r:embed="rId3">
            <a:alphaModFix/>
          </a:blip>
          <a:stretch>
            <a:fillRect/>
          </a:stretch>
        </p:blipFill>
        <p:spPr>
          <a:xfrm>
            <a:off x="0" y="0"/>
            <a:ext cx="9144000" cy="5139485"/>
          </a:xfrm>
          <a:prstGeom prst="rect">
            <a:avLst/>
          </a:prstGeom>
          <a:noFill/>
          <a:ln>
            <a:noFill/>
          </a:ln>
        </p:spPr>
      </p:pic>
      <p:sp>
        <p:nvSpPr>
          <p:cNvPr id="202" name="Google Shape;202;p27"/>
          <p:cNvSpPr txBox="1"/>
          <p:nvPr/>
        </p:nvSpPr>
        <p:spPr>
          <a:xfrm>
            <a:off x="375375" y="4400625"/>
            <a:ext cx="6388200" cy="554100"/>
          </a:xfrm>
          <a:prstGeom prst="rect">
            <a:avLst/>
          </a:prstGeom>
          <a:solidFill>
            <a:srgbClr val="66666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lt1"/>
                </a:solidFill>
                <a:latin typeface="Eczar"/>
                <a:ea typeface="Eczar"/>
                <a:cs typeface="Eczar"/>
                <a:sym typeface="Eczar"/>
              </a:rPr>
              <a:t>Puer iratus est, quod canis tria crura habet.</a:t>
            </a:r>
            <a:endParaRPr sz="2400">
              <a:solidFill>
                <a:schemeClr val="lt1"/>
              </a:solidFill>
              <a:latin typeface="Eczar"/>
              <a:ea typeface="Eczar"/>
              <a:cs typeface="Eczar"/>
              <a:sym typeface="Eczar"/>
            </a:endParaRPr>
          </a:p>
        </p:txBody>
      </p:sp>
      <p:pic>
        <p:nvPicPr>
          <p:cNvPr id="203" name="Google Shape;203;p27"/>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9" name="Google Shape;20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0" name="Google Shape;210;p28"/>
          <p:cNvPicPr preferRelativeResize="0"/>
          <p:nvPr/>
        </p:nvPicPr>
        <p:blipFill>
          <a:blip r:embed="rId3">
            <a:alphaModFix/>
          </a:blip>
          <a:stretch>
            <a:fillRect/>
          </a:stretch>
        </p:blipFill>
        <p:spPr>
          <a:xfrm>
            <a:off x="0" y="2000"/>
            <a:ext cx="9147572" cy="5141500"/>
          </a:xfrm>
          <a:prstGeom prst="rect">
            <a:avLst/>
          </a:prstGeom>
          <a:noFill/>
          <a:ln>
            <a:noFill/>
          </a:ln>
        </p:spPr>
      </p:pic>
      <p:sp>
        <p:nvSpPr>
          <p:cNvPr id="211" name="Google Shape;211;p28"/>
          <p:cNvSpPr txBox="1"/>
          <p:nvPr/>
        </p:nvSpPr>
        <p:spPr>
          <a:xfrm>
            <a:off x="214850" y="139025"/>
            <a:ext cx="37281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solidFill>
                  <a:schemeClr val="lt1"/>
                </a:solidFill>
                <a:latin typeface="Eczar"/>
                <a:ea typeface="Eczar"/>
                <a:cs typeface="Eczar"/>
                <a:sym typeface="Eczar"/>
              </a:rPr>
              <a:t>canis ludere vult.</a:t>
            </a:r>
            <a:endParaRPr sz="4800">
              <a:solidFill>
                <a:schemeClr val="lt1"/>
              </a:solidFill>
              <a:latin typeface="Eczar"/>
              <a:ea typeface="Eczar"/>
              <a:cs typeface="Eczar"/>
              <a:sym typeface="Eczar"/>
            </a:endParaRPr>
          </a:p>
        </p:txBody>
      </p:sp>
      <p:pic>
        <p:nvPicPr>
          <p:cNvPr id="212" name="Google Shape;212;p28"/>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8" name="Google Shape;21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9" name="Google Shape;219;p29"/>
          <p:cNvPicPr preferRelativeResize="0"/>
          <p:nvPr/>
        </p:nvPicPr>
        <p:blipFill>
          <a:blip r:embed="rId3">
            <a:alphaModFix/>
          </a:blip>
          <a:stretch>
            <a:fillRect/>
          </a:stretch>
        </p:blipFill>
        <p:spPr>
          <a:xfrm>
            <a:off x="0" y="2000"/>
            <a:ext cx="9144000" cy="5139493"/>
          </a:xfrm>
          <a:prstGeom prst="rect">
            <a:avLst/>
          </a:prstGeom>
          <a:noFill/>
          <a:ln>
            <a:noFill/>
          </a:ln>
        </p:spPr>
      </p:pic>
      <p:sp>
        <p:nvSpPr>
          <p:cNvPr id="220" name="Google Shape;220;p29"/>
          <p:cNvSpPr txBox="1"/>
          <p:nvPr/>
        </p:nvSpPr>
        <p:spPr>
          <a:xfrm>
            <a:off x="63225" y="2628650"/>
            <a:ext cx="37281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solidFill>
                  <a:schemeClr val="lt1"/>
                </a:solidFill>
                <a:latin typeface="Eczar"/>
                <a:ea typeface="Eczar"/>
                <a:cs typeface="Eczar"/>
                <a:sym typeface="Eczar"/>
              </a:rPr>
              <a:t>puer non ludere vult.</a:t>
            </a:r>
            <a:endParaRPr sz="4800">
              <a:solidFill>
                <a:schemeClr val="lt1"/>
              </a:solidFill>
              <a:latin typeface="Eczar"/>
              <a:ea typeface="Eczar"/>
              <a:cs typeface="Eczar"/>
              <a:sym typeface="Eczar"/>
            </a:endParaRPr>
          </a:p>
        </p:txBody>
      </p:sp>
      <p:pic>
        <p:nvPicPr>
          <p:cNvPr id="221" name="Google Shape;221;p29"/>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27" name="Google Shape;22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8" name="Google Shape;228;p30"/>
          <p:cNvPicPr preferRelativeResize="0"/>
          <p:nvPr/>
        </p:nvPicPr>
        <p:blipFill>
          <a:blip r:embed="rId3">
            <a:alphaModFix/>
          </a:blip>
          <a:stretch>
            <a:fillRect/>
          </a:stretch>
        </p:blipFill>
        <p:spPr>
          <a:xfrm>
            <a:off x="0" y="2000"/>
            <a:ext cx="9151129" cy="5143500"/>
          </a:xfrm>
          <a:prstGeom prst="rect">
            <a:avLst/>
          </a:prstGeom>
          <a:noFill/>
          <a:ln>
            <a:noFill/>
          </a:ln>
        </p:spPr>
      </p:pic>
      <p:sp>
        <p:nvSpPr>
          <p:cNvPr id="229" name="Google Shape;229;p30"/>
          <p:cNvSpPr txBox="1"/>
          <p:nvPr/>
        </p:nvSpPr>
        <p:spPr>
          <a:xfrm>
            <a:off x="1465975" y="2818200"/>
            <a:ext cx="5964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solidFill>
                  <a:schemeClr val="lt1"/>
                </a:solidFill>
                <a:latin typeface="Eczar"/>
                <a:ea typeface="Eczar"/>
                <a:cs typeface="Eczar"/>
                <a:sym typeface="Eczar"/>
              </a:rPr>
              <a:t>canis pilum videt.</a:t>
            </a:r>
            <a:endParaRPr sz="4800">
              <a:solidFill>
                <a:schemeClr val="lt1"/>
              </a:solidFill>
              <a:latin typeface="Eczar"/>
              <a:ea typeface="Eczar"/>
              <a:cs typeface="Eczar"/>
              <a:sym typeface="Eczar"/>
            </a:endParaRPr>
          </a:p>
        </p:txBody>
      </p:sp>
      <p:pic>
        <p:nvPicPr>
          <p:cNvPr id="230" name="Google Shape;230;p30"/>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34"/>
        <p:cNvGrpSpPr/>
        <p:nvPr/>
      </p:nvGrpSpPr>
      <p:grpSpPr>
        <a:xfrm>
          <a:off x="0" y="0"/>
          <a:ext cx="0" cy="0"/>
          <a:chOff x="0" y="0"/>
          <a:chExt cx="0" cy="0"/>
        </a:xfrm>
      </p:grpSpPr>
      <p:pic>
        <p:nvPicPr>
          <p:cNvPr id="235" name="Google Shape;235;p31" descr="Subtitles:&#10;Basque, Bulgarian, Catalan, Chinese, Czech, Dutch, English, Estonian, Esperanto, Finnish, French, German, Greek, Hebrew, Hungarian, Indonesian, Japanese, Korean, Lithuanian, Polish, Portuguese, Russian, Slovak, Spanish, Turkish, Thai&#10;&#10;&#10;“The Present” is a thesis short from the Institute of Animation, Visual Effects and Digital Postproduction at the Filmakademie Baden-Wuerttemberg in Ludwigsburg, Germany.&#10;&#10;facebook page: www.facebook.com/thepresentshort&#10;vimeo: https://vimeo.com/152985022&#10;&#10;www.jacobfrey.de&#10;www.mentirinhas.com.br&#10;&#10;soundtrack by &quot;Zealand&quot;&#10;itunes.apple.com/us/album/present-feat.-septemberkind/id915500091&#10;https://www.amazon.de/gp/product/B00NDSJT6C?ie=UTF8&amp;keywords=zealand%20the%20present&amp;qid=1453999640&amp;ref_=sr_1_2&amp;s=dmusic&amp;sr=1-2b-mp3-albums-bar-strip-0&#10;&#10;We really hope you enjoy the result of our hard work. Thanks to everyone who help creating this film and everyone who supported us during the festivals. Thanks a lot for making this such an incredible journey.&#10;&#10;“The Present” is based on a great little comic strip by the very talented Fabio Coala. Make sure to check out his page: mentirinhas.com.br&#10;&#10;The Present screened on over 180 film festivals and won more than 50 awards world wide.&#10;&#10;A more detailed list of all the festival awards:&#10;01. Int. Festival of Animation Cinema and Comics Cartoon Club - Cartoon Kids Award&#10;02. Flickers Rhode Island International Film Festival – Grand Prize Best Animation&#10;03. FESA - Best Film for Children&#10;04. Animago Award - Nominated for Best Short Film&#10;05. Int. Student Film Festival Pisek – Special Jury Award &#10;06. Animalada - Best Short Animated Film 2014, Jury Award &#10;07. Anim Arte – Maxi Second place: Audience Award &#10;08. 15 Short Film Festival – Jury Award Best Animation &#10;09. PISAF – Audiences Prize (International) &#10;10. International Family Film Festival – Best Foreign Short Animation &#10;11. Enfoque, Int. Film Festival of Puerto Rico – Best Animation and Audience Choice Award &#10;12. Filmschau Baden Wuerttemberg – Best Animation&#10;13. El Corto del Ano - Special Jury Mention &#10;14. Watersprite 2015 – Best Original Film Music &#10;15. California International Shorts Festival – Best Animated Short &#10;16. Short Tiger, Next Generation – Short Tiger Award&#10;17. Landshuter Kurzfilmfestival – Audience Award Kids &#10;18. Soul 4 Reel Festival – Best Animation&#10;19. Canada International Film Festival - Best Animation &#10;20. CMS Int. Children´s Film Festival – Special Mention&#10;21. Monstronale – Int. Children Jury Award&#10;22. Sehsuechte Int. Student Festival Konrad Wolf – Best Children Film &#10;23. RiverRun International Film Festival – Best Student Animated Short &#10;24. VAFI – MIDI Section First Prize &#10;25. Newport Beach Film Festival – Outstanding Achievement in Filmmaking &#10;26. Timeline Film Festival – Filmmaker Award &#10;27. Animayo Festival de Cine de Animacion – Director Award &#10;28. Chile Monos Festival Internationcional de Animacion – Second Place Int. School Short Film Competition &#10;29. Carmarthen Bay Film Festival – Best Animation &#10;30. Int. Film Festival for Children &amp; Youth - THE HERMÍNA TÝRLOVÁ AWARD FOR YOUNG ARTIST AGED UNDER 35 &#10;31. Rendezvous Festival – Best Animation &#10;32. Accolade Global Film Competition - Award of Excellence Special Mention: Animation (Student) &#10;33. Long Day Short Film – Grand Jury Prize &#10;34. Animatio Curtas Vila do Conde IFF – Curtinhas Prize &#10;35. Anima Mundi – Best short film for Children &#10;36. Maramures International Film Festival 2015 - Audience Award &#10;37. Real to Reel International Film festival – Best Student Animation&#10;38. Giffoni Film Festival – Second Most Voted Film &#10;39. Traverse City Film Festival – Audience Award for Best Kids Short &#10;40. Ariano Film Festival – Best Animation &#10;41. Int. Film Festival Nueva Mirada for Children and Youth - Golden Kite&quot; Award &#10;42. Joy House Film Festival – Media Super's Best Film &#10;43. ArTelesia Film Festival – School and University Award &#10;44. Summer Slam Film Festival – Best Animation Short&#10;45. Catalina Film Festival – Best Animation Film &#10;46. Sapporo Shorts Fest - Best Student Children Film Silver&#10;47. Sapporo Shorts Fest - Best Student Director Award &#10;48. AKUT – 2. Audience Award&#10;49. NYLA International Film Festival - Best Animation &#10;50. Austin Film Festival - Animated Short Audience Award &#10;51. Seoul Guro Int. Kids Film Festival - Best Animated Short Film &#10;52. Filemon - Best Short Film &#10;53. Virginia Film Festival – Audience Award for Narrative Short&#10;54. Ojai Film Festival – Honorable Mention &#10;55. Gold Coast International Film festival – Jury Award for Best Student Short Film &#10;56. Short Film Awards – Best Animated Short &#10;57. Roshd Int. Film Festival – Third Prize &#10;58. Olympia International Film Festival – Children´s Jury Award for Best animated short&#10;59. Los Angeles Independent Film Festival - Best Animation" title="The Present - OFFICIAL">
            <a:hlinkClick r:id="rId3"/>
          </p:cNvPr>
          <p:cNvPicPr preferRelativeResize="0"/>
          <p:nvPr/>
        </p:nvPicPr>
        <p:blipFill>
          <a:blip r:embed="rId4">
            <a:alphaModFix/>
          </a:blip>
          <a:stretch>
            <a:fillRect/>
          </a:stretch>
        </p:blipFill>
        <p:spPr>
          <a:xfrm>
            <a:off x="173625" y="47425"/>
            <a:ext cx="6794749" cy="5096075"/>
          </a:xfrm>
          <a:prstGeom prst="rect">
            <a:avLst/>
          </a:prstGeom>
          <a:noFill/>
          <a:ln>
            <a:noFill/>
          </a:ln>
        </p:spPr>
      </p:pic>
      <p:sp>
        <p:nvSpPr>
          <p:cNvPr id="236" name="Google Shape;236;p31"/>
          <p:cNvSpPr txBox="1"/>
          <p:nvPr/>
        </p:nvSpPr>
        <p:spPr>
          <a:xfrm>
            <a:off x="7223550" y="226400"/>
            <a:ext cx="120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2.36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25875" y="0"/>
            <a:ext cx="975250" cy="975250"/>
          </a:xfrm>
          <a:prstGeom prst="rect">
            <a:avLst/>
          </a:prstGeom>
          <a:noFill/>
          <a:ln>
            <a:noFill/>
          </a:ln>
        </p:spPr>
      </p:pic>
      <p:pic>
        <p:nvPicPr>
          <p:cNvPr id="65" name="Google Shape;65;p14"/>
          <p:cNvPicPr preferRelativeResize="0"/>
          <p:nvPr/>
        </p:nvPicPr>
        <p:blipFill rotWithShape="1">
          <a:blip r:embed="rId4">
            <a:alphaModFix/>
          </a:blip>
          <a:srcRect t="9469"/>
          <a:stretch/>
        </p:blipFill>
        <p:spPr>
          <a:xfrm>
            <a:off x="260325" y="2315975"/>
            <a:ext cx="4725674" cy="2405324"/>
          </a:xfrm>
          <a:prstGeom prst="rect">
            <a:avLst/>
          </a:prstGeom>
          <a:noFill/>
          <a:ln>
            <a:noFill/>
          </a:ln>
        </p:spPr>
      </p:pic>
      <p:sp>
        <p:nvSpPr>
          <p:cNvPr id="66" name="Google Shape;66;p14"/>
          <p:cNvSpPr txBox="1"/>
          <p:nvPr/>
        </p:nvSpPr>
        <p:spPr>
          <a:xfrm>
            <a:off x="745625" y="139000"/>
            <a:ext cx="8075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latin typeface="Lexend"/>
                <a:ea typeface="Lexend"/>
                <a:cs typeface="Lexend"/>
                <a:sym typeface="Lexend"/>
              </a:rPr>
              <a:t>Using more spoken Latin in the classroom:</a:t>
            </a:r>
            <a:endParaRPr sz="2300">
              <a:latin typeface="Lexend"/>
              <a:ea typeface="Lexend"/>
              <a:cs typeface="Lexend"/>
              <a:sym typeface="Lexend"/>
            </a:endParaRPr>
          </a:p>
          <a:p>
            <a:pPr marL="0" lvl="0" indent="0" algn="l" rtl="0">
              <a:spcBef>
                <a:spcPts val="0"/>
              </a:spcBef>
              <a:spcAft>
                <a:spcPts val="0"/>
              </a:spcAft>
              <a:buNone/>
            </a:pPr>
            <a:endParaRPr sz="2300">
              <a:latin typeface="Lexend"/>
              <a:ea typeface="Lexend"/>
              <a:cs typeface="Lexend"/>
              <a:sym typeface="Lexend"/>
            </a:endParaRPr>
          </a:p>
        </p:txBody>
      </p:sp>
      <p:sp>
        <p:nvSpPr>
          <p:cNvPr id="67" name="Google Shape;67;p14"/>
          <p:cNvSpPr txBox="1"/>
          <p:nvPr/>
        </p:nvSpPr>
        <p:spPr>
          <a:xfrm>
            <a:off x="2737550" y="792075"/>
            <a:ext cx="2418600" cy="1092900"/>
          </a:xfrm>
          <a:prstGeom prst="rect">
            <a:avLst/>
          </a:prstGeom>
          <a:solidFill>
            <a:srgbClr val="FCE5CD"/>
          </a:solid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Lexend"/>
              <a:buChar char="●"/>
            </a:pPr>
            <a:r>
              <a:rPr lang="en-GB" sz="1500">
                <a:latin typeface="Lexend"/>
                <a:ea typeface="Lexend"/>
                <a:cs typeface="Lexend"/>
                <a:sym typeface="Lexend"/>
              </a:rPr>
              <a:t>See Latin as a “proper”, living language</a:t>
            </a:r>
            <a:endParaRPr sz="2300">
              <a:latin typeface="Lexend"/>
              <a:ea typeface="Lexend"/>
              <a:cs typeface="Lexend"/>
              <a:sym typeface="Lexend"/>
            </a:endParaRPr>
          </a:p>
          <a:p>
            <a:pPr marL="0" lvl="0" indent="0" algn="l" rtl="0">
              <a:spcBef>
                <a:spcPts val="0"/>
              </a:spcBef>
              <a:spcAft>
                <a:spcPts val="0"/>
              </a:spcAft>
              <a:buNone/>
            </a:pPr>
            <a:endParaRPr>
              <a:latin typeface="Eczar"/>
              <a:ea typeface="Eczar"/>
              <a:cs typeface="Eczar"/>
              <a:sym typeface="Eczar"/>
            </a:endParaRPr>
          </a:p>
        </p:txBody>
      </p:sp>
      <p:sp>
        <p:nvSpPr>
          <p:cNvPr id="68" name="Google Shape;68;p14"/>
          <p:cNvSpPr txBox="1"/>
          <p:nvPr/>
        </p:nvSpPr>
        <p:spPr>
          <a:xfrm>
            <a:off x="5467375" y="792075"/>
            <a:ext cx="2841900" cy="1127400"/>
          </a:xfrm>
          <a:prstGeom prst="rect">
            <a:avLst/>
          </a:prstGeom>
          <a:solidFill>
            <a:srgbClr val="FCE5CD"/>
          </a:solid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Lexend"/>
              <a:buChar char="●"/>
            </a:pPr>
            <a:r>
              <a:rPr lang="en-GB" sz="1500">
                <a:latin typeface="Lexend"/>
                <a:ea typeface="Lexend"/>
                <a:cs typeface="Lexend"/>
                <a:sym typeface="Lexend"/>
              </a:rPr>
              <a:t>an inclusive approach</a:t>
            </a:r>
            <a:endParaRPr sz="1500">
              <a:latin typeface="Lexend"/>
              <a:ea typeface="Lexend"/>
              <a:cs typeface="Lexend"/>
              <a:sym typeface="Lexend"/>
            </a:endParaRPr>
          </a:p>
          <a:p>
            <a:pPr marL="0" lvl="0" indent="0" algn="l" rtl="0">
              <a:spcBef>
                <a:spcPts val="0"/>
              </a:spcBef>
              <a:spcAft>
                <a:spcPts val="0"/>
              </a:spcAft>
              <a:buNone/>
            </a:pPr>
            <a:endParaRPr sz="2200">
              <a:latin typeface="Lexend"/>
              <a:ea typeface="Lexend"/>
              <a:cs typeface="Lexend"/>
              <a:sym typeface="Lexend"/>
            </a:endParaRPr>
          </a:p>
          <a:p>
            <a:pPr marL="0" lvl="0" indent="0" algn="l" rtl="0">
              <a:spcBef>
                <a:spcPts val="0"/>
              </a:spcBef>
              <a:spcAft>
                <a:spcPts val="0"/>
              </a:spcAft>
              <a:buNone/>
            </a:pPr>
            <a:endParaRPr sz="2200">
              <a:latin typeface="Lexend"/>
              <a:ea typeface="Lexend"/>
              <a:cs typeface="Lexend"/>
              <a:sym typeface="Lexend"/>
            </a:endParaRPr>
          </a:p>
          <a:p>
            <a:pPr marL="0" lvl="0" indent="0" algn="l" rtl="0">
              <a:spcBef>
                <a:spcPts val="0"/>
              </a:spcBef>
              <a:spcAft>
                <a:spcPts val="0"/>
              </a:spcAft>
              <a:buNone/>
            </a:pPr>
            <a:endParaRPr sz="100">
              <a:latin typeface="Eczar"/>
              <a:ea typeface="Eczar"/>
              <a:cs typeface="Eczar"/>
              <a:sym typeface="Eczar"/>
            </a:endParaRPr>
          </a:p>
        </p:txBody>
      </p:sp>
      <p:sp>
        <p:nvSpPr>
          <p:cNvPr id="69" name="Google Shape;69;p14"/>
          <p:cNvSpPr txBox="1"/>
          <p:nvPr/>
        </p:nvSpPr>
        <p:spPr>
          <a:xfrm>
            <a:off x="215625" y="792075"/>
            <a:ext cx="2210700" cy="1092900"/>
          </a:xfrm>
          <a:prstGeom prst="rect">
            <a:avLst/>
          </a:prstGeom>
          <a:solidFill>
            <a:srgbClr val="FCE5CD"/>
          </a:solid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Lexend"/>
              <a:buChar char="●"/>
            </a:pPr>
            <a:r>
              <a:rPr lang="en-GB" sz="1500">
                <a:latin typeface="Lexend"/>
                <a:ea typeface="Lexend"/>
                <a:cs typeface="Lexend"/>
                <a:sym typeface="Lexend"/>
              </a:rPr>
              <a:t>Help students acquire Latin naturally</a:t>
            </a:r>
            <a:endParaRPr sz="700">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70" name="Google Shape;70;p14"/>
          <p:cNvSpPr txBox="1"/>
          <p:nvPr/>
        </p:nvSpPr>
        <p:spPr>
          <a:xfrm>
            <a:off x="7001300" y="3454600"/>
            <a:ext cx="1742700" cy="8313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exend"/>
                <a:ea typeface="Lexend"/>
                <a:cs typeface="Lexend"/>
                <a:sym typeface="Lexend"/>
              </a:rPr>
              <a:t>Spoken Latin in the classroom: </a:t>
            </a:r>
            <a:endParaRPr>
              <a:latin typeface="Lexend"/>
              <a:ea typeface="Lexend"/>
              <a:cs typeface="Lexend"/>
              <a:sym typeface="Lexend"/>
            </a:endParaRPr>
          </a:p>
          <a:p>
            <a:pPr marL="0" lvl="0" indent="0" algn="l" rtl="0">
              <a:spcBef>
                <a:spcPts val="0"/>
              </a:spcBef>
              <a:spcAft>
                <a:spcPts val="0"/>
              </a:spcAft>
              <a:buNone/>
            </a:pPr>
            <a:r>
              <a:rPr lang="en-GB">
                <a:latin typeface="Lexend"/>
                <a:ea typeface="Lexend"/>
                <a:cs typeface="Lexend"/>
                <a:sym typeface="Lexend"/>
              </a:rPr>
              <a:t>A simple strategy</a:t>
            </a:r>
            <a:endParaRPr>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223225" y="12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20">
                <a:latin typeface="Eczar"/>
                <a:ea typeface="Eczar"/>
                <a:cs typeface="Eczar"/>
                <a:sym typeface="Eczar"/>
              </a:rPr>
              <a:t>Some short clips and films successfully used in my Latin classroom as Movietalks: (click for links to Youtube)</a:t>
            </a:r>
            <a:endParaRPr sz="2120">
              <a:latin typeface="Eczar"/>
              <a:ea typeface="Eczar"/>
              <a:cs typeface="Eczar"/>
              <a:sym typeface="Eczar"/>
            </a:endParaRPr>
          </a:p>
        </p:txBody>
      </p:sp>
      <p:sp>
        <p:nvSpPr>
          <p:cNvPr id="242" name="Google Shape;242;p32"/>
          <p:cNvSpPr txBox="1"/>
          <p:nvPr/>
        </p:nvSpPr>
        <p:spPr>
          <a:xfrm>
            <a:off x="223225" y="625950"/>
            <a:ext cx="24516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sz="1900" u="sng">
                <a:solidFill>
                  <a:schemeClr val="dk1"/>
                </a:solidFill>
                <a:latin typeface="Eczar"/>
                <a:ea typeface="Eczar"/>
                <a:cs typeface="Eczar"/>
                <a:sym typeface="Eczar"/>
                <a:hlinkClick r:id="rId3">
                  <a:extLst>
                    <a:ext uri="{A12FA001-AC4F-418D-AE19-62706E023703}">
                      <ahyp:hlinkClr xmlns:ahyp="http://schemas.microsoft.com/office/drawing/2018/hyperlinkcolor" val="tx"/>
                    </a:ext>
                  </a:extLst>
                </a:hlinkClick>
              </a:rPr>
              <a:t>The Roman House</a:t>
            </a:r>
            <a:r>
              <a:rPr lang="en-GB" sz="1900">
                <a:solidFill>
                  <a:schemeClr val="dk1"/>
                </a:solidFill>
                <a:latin typeface="Eczar"/>
                <a:ea typeface="Eczar"/>
                <a:cs typeface="Eczar"/>
                <a:sym typeface="Eczar"/>
              </a:rPr>
              <a:t> - Magister Craft</a:t>
            </a:r>
            <a:endParaRPr sz="1900">
              <a:solidFill>
                <a:schemeClr val="dk1"/>
              </a:solidFill>
              <a:latin typeface="Eczar"/>
              <a:ea typeface="Eczar"/>
              <a:cs typeface="Eczar"/>
              <a:sym typeface="Ecz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3" name="Google Shape;243;p32"/>
          <p:cNvSpPr txBox="1"/>
          <p:nvPr/>
        </p:nvSpPr>
        <p:spPr>
          <a:xfrm>
            <a:off x="6228925" y="1096650"/>
            <a:ext cx="25149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u="sng">
                <a:solidFill>
                  <a:schemeClr val="dk1"/>
                </a:solidFill>
                <a:latin typeface="Eczar"/>
                <a:ea typeface="Eczar"/>
                <a:cs typeface="Eczar"/>
                <a:sym typeface="Eczar"/>
                <a:hlinkClick r:id="rId4">
                  <a:extLst>
                    <a:ext uri="{A12FA001-AC4F-418D-AE19-62706E023703}">
                      <ahyp:hlinkClr xmlns:ahyp="http://schemas.microsoft.com/office/drawing/2018/hyperlinkcolor" val="tx"/>
                    </a:ext>
                  </a:extLst>
                </a:hlinkClick>
              </a:rPr>
              <a:t>Animals: cat, mouse </a:t>
            </a:r>
            <a:r>
              <a:rPr lang="en-GB" sz="1700">
                <a:solidFill>
                  <a:schemeClr val="dk1"/>
                </a:solidFill>
                <a:uFill>
                  <a:noFill/>
                </a:uFill>
                <a:latin typeface="Eczar"/>
                <a:ea typeface="Eczar"/>
                <a:cs typeface="Eczar"/>
                <a:sym typeface="Eczar"/>
                <a:hlinkClick r:id="rId4">
                  <a:extLst>
                    <a:ext uri="{A12FA001-AC4F-418D-AE19-62706E023703}">
                      <ahyp:hlinkClr xmlns:ahyp="http://schemas.microsoft.com/office/drawing/2018/hyperlinkcolor" val="tx"/>
                    </a:ext>
                  </a:extLst>
                </a:hlinkClick>
              </a:rPr>
              <a:t>(supports Minimus vocabulary)</a:t>
            </a:r>
            <a:endParaRPr sz="1700">
              <a:solidFill>
                <a:schemeClr val="dk1"/>
              </a:solidFill>
              <a:latin typeface="Eczar"/>
              <a:ea typeface="Eczar"/>
              <a:cs typeface="Eczar"/>
              <a:sym typeface="Eczar"/>
            </a:endParaRPr>
          </a:p>
        </p:txBody>
      </p:sp>
      <p:pic>
        <p:nvPicPr>
          <p:cNvPr id="244" name="Google Shape;244;p32"/>
          <p:cNvPicPr preferRelativeResize="0"/>
          <p:nvPr/>
        </p:nvPicPr>
        <p:blipFill>
          <a:blip r:embed="rId5">
            <a:alphaModFix/>
          </a:blip>
          <a:stretch>
            <a:fillRect/>
          </a:stretch>
        </p:blipFill>
        <p:spPr>
          <a:xfrm>
            <a:off x="6939575" y="1363050"/>
            <a:ext cx="2020500" cy="2020500"/>
          </a:xfrm>
          <a:prstGeom prst="rect">
            <a:avLst/>
          </a:prstGeom>
          <a:noFill/>
          <a:ln>
            <a:noFill/>
          </a:ln>
        </p:spPr>
      </p:pic>
      <p:sp>
        <p:nvSpPr>
          <p:cNvPr id="245" name="Google Shape;245;p32"/>
          <p:cNvSpPr txBox="1"/>
          <p:nvPr/>
        </p:nvSpPr>
        <p:spPr>
          <a:xfrm>
            <a:off x="0" y="3156075"/>
            <a:ext cx="24516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u="sng">
                <a:solidFill>
                  <a:schemeClr val="dk1"/>
                </a:solidFill>
                <a:latin typeface="Eczar"/>
                <a:ea typeface="Eczar"/>
                <a:cs typeface="Eczar"/>
                <a:sym typeface="Eczar"/>
                <a:hlinkClick r:id="rId6">
                  <a:extLst>
                    <a:ext uri="{A12FA001-AC4F-418D-AE19-62706E023703}">
                      <ahyp:hlinkClr xmlns:ahyp="http://schemas.microsoft.com/office/drawing/2018/hyperlinkcolor" val="tx"/>
                    </a:ext>
                  </a:extLst>
                </a:hlinkClick>
              </a:rPr>
              <a:t>Four sisters in Ancient Rome:</a:t>
            </a:r>
            <a:r>
              <a:rPr lang="en-GB" sz="1600">
                <a:solidFill>
                  <a:schemeClr val="dk1"/>
                </a:solidFill>
                <a:uFill>
                  <a:noFill/>
                </a:uFill>
                <a:latin typeface="Eczar"/>
                <a:ea typeface="Eczar"/>
                <a:cs typeface="Eczar"/>
                <a:sym typeface="Eczar"/>
                <a:hlinkClick r:id="rId6">
                  <a:extLst>
                    <a:ext uri="{A12FA001-AC4F-418D-AE19-62706E023703}">
                      <ahyp:hlinkClr xmlns:ahyp="http://schemas.microsoft.com/office/drawing/2018/hyperlinkcolor" val="tx"/>
                    </a:ext>
                  </a:extLst>
                </a:hlinkClick>
              </a:rPr>
              <a:t> I don't do this in one go, as a Movietalk; usually a short section or two.</a:t>
            </a:r>
            <a:r>
              <a:rPr lang="en-GB" sz="1600">
                <a:solidFill>
                  <a:schemeClr val="dk1"/>
                </a:solidFill>
                <a:latin typeface="Eczar"/>
                <a:ea typeface="Eczar"/>
                <a:cs typeface="Eczar"/>
                <a:sym typeface="Eczar"/>
              </a:rPr>
              <a:t> </a:t>
            </a:r>
            <a:endParaRPr sz="1600">
              <a:solidFill>
                <a:schemeClr val="dk1"/>
              </a:solidFill>
              <a:latin typeface="Eczar"/>
              <a:ea typeface="Eczar"/>
              <a:cs typeface="Eczar"/>
              <a:sym typeface="Eczar"/>
            </a:endParaRPr>
          </a:p>
        </p:txBody>
      </p:sp>
      <p:pic>
        <p:nvPicPr>
          <p:cNvPr id="246" name="Google Shape;246;p32"/>
          <p:cNvPicPr preferRelativeResize="0"/>
          <p:nvPr/>
        </p:nvPicPr>
        <p:blipFill>
          <a:blip r:embed="rId7">
            <a:alphaModFix/>
          </a:blip>
          <a:stretch>
            <a:fillRect/>
          </a:stretch>
        </p:blipFill>
        <p:spPr>
          <a:xfrm>
            <a:off x="247125" y="3964481"/>
            <a:ext cx="2514900" cy="1408344"/>
          </a:xfrm>
          <a:prstGeom prst="rect">
            <a:avLst/>
          </a:prstGeom>
          <a:noFill/>
          <a:ln>
            <a:noFill/>
          </a:ln>
        </p:spPr>
      </p:pic>
      <p:sp>
        <p:nvSpPr>
          <p:cNvPr id="247" name="Google Shape;247;p32"/>
          <p:cNvSpPr txBox="1"/>
          <p:nvPr/>
        </p:nvSpPr>
        <p:spPr>
          <a:xfrm>
            <a:off x="6381975" y="3538525"/>
            <a:ext cx="2173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u="sng">
                <a:solidFill>
                  <a:schemeClr val="dk1"/>
                </a:solidFill>
                <a:latin typeface="Eczar"/>
                <a:ea typeface="Eczar"/>
                <a:cs typeface="Eczar"/>
                <a:sym typeface="Eczar"/>
                <a:hlinkClick r:id="rId8">
                  <a:extLst>
                    <a:ext uri="{A12FA001-AC4F-418D-AE19-62706E023703}">
                      <ahyp:hlinkClr xmlns:ahyp="http://schemas.microsoft.com/office/drawing/2018/hyperlinkcolor" val="tx"/>
                    </a:ext>
                  </a:extLst>
                </a:hlinkClick>
              </a:rPr>
              <a:t>Food; a funny clip,</a:t>
            </a:r>
            <a:r>
              <a:rPr lang="en-GB" sz="1600">
                <a:solidFill>
                  <a:schemeClr val="dk1"/>
                </a:solidFill>
                <a:uFill>
                  <a:noFill/>
                </a:uFill>
                <a:latin typeface="Eczar"/>
                <a:ea typeface="Eczar"/>
                <a:cs typeface="Eczar"/>
                <a:sym typeface="Eczar"/>
                <a:hlinkClick r:id="rId8">
                  <a:extLst>
                    <a:ext uri="{A12FA001-AC4F-418D-AE19-62706E023703}">
                      <ahyp:hlinkClr xmlns:ahyp="http://schemas.microsoft.com/office/drawing/2018/hyperlinkcolor" val="tx"/>
                    </a:ext>
                  </a:extLst>
                </a:hlinkClick>
              </a:rPr>
              <a:t> and several Roman foods are shown.</a:t>
            </a:r>
            <a:endParaRPr sz="1600">
              <a:solidFill>
                <a:schemeClr val="dk1"/>
              </a:solidFill>
              <a:latin typeface="Eczar"/>
              <a:ea typeface="Eczar"/>
              <a:cs typeface="Eczar"/>
              <a:sym typeface="Eczar"/>
            </a:endParaRPr>
          </a:p>
        </p:txBody>
      </p:sp>
      <p:pic>
        <p:nvPicPr>
          <p:cNvPr id="248" name="Google Shape;248;p32"/>
          <p:cNvPicPr preferRelativeResize="0"/>
          <p:nvPr/>
        </p:nvPicPr>
        <p:blipFill>
          <a:blip r:embed="rId9">
            <a:alphaModFix/>
          </a:blip>
          <a:stretch>
            <a:fillRect/>
          </a:stretch>
        </p:blipFill>
        <p:spPr>
          <a:xfrm>
            <a:off x="7127825" y="4120650"/>
            <a:ext cx="1616000" cy="969600"/>
          </a:xfrm>
          <a:prstGeom prst="rect">
            <a:avLst/>
          </a:prstGeom>
          <a:noFill/>
          <a:ln>
            <a:noFill/>
          </a:ln>
        </p:spPr>
      </p:pic>
      <p:sp>
        <p:nvSpPr>
          <p:cNvPr id="249" name="Google Shape;249;p32"/>
          <p:cNvSpPr txBox="1"/>
          <p:nvPr/>
        </p:nvSpPr>
        <p:spPr>
          <a:xfrm>
            <a:off x="3314538" y="3257175"/>
            <a:ext cx="2514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u="sng">
                <a:solidFill>
                  <a:schemeClr val="dk1"/>
                </a:solidFill>
                <a:latin typeface="Eczar"/>
                <a:ea typeface="Eczar"/>
                <a:cs typeface="Eczar"/>
                <a:sym typeface="Eczar"/>
                <a:hlinkClick r:id="rId10">
                  <a:extLst>
                    <a:ext uri="{A12FA001-AC4F-418D-AE19-62706E023703}">
                      <ahyp:hlinkClr xmlns:ahyp="http://schemas.microsoft.com/office/drawing/2018/hyperlinkcolor" val="tx"/>
                    </a:ext>
                  </a:extLst>
                </a:hlinkClick>
              </a:rPr>
              <a:t>Going shopping at market</a:t>
            </a:r>
            <a:endParaRPr sz="1900">
              <a:solidFill>
                <a:schemeClr val="dk1"/>
              </a:solidFill>
              <a:latin typeface="Eczar"/>
              <a:ea typeface="Eczar"/>
              <a:cs typeface="Eczar"/>
              <a:sym typeface="Eczar"/>
            </a:endParaRPr>
          </a:p>
        </p:txBody>
      </p:sp>
      <p:pic>
        <p:nvPicPr>
          <p:cNvPr id="250" name="Google Shape;250;p32"/>
          <p:cNvPicPr preferRelativeResize="0"/>
          <p:nvPr/>
        </p:nvPicPr>
        <p:blipFill rotWithShape="1">
          <a:blip r:embed="rId11">
            <a:alphaModFix/>
          </a:blip>
          <a:srcRect l="17875" r="17193"/>
          <a:stretch/>
        </p:blipFill>
        <p:spPr>
          <a:xfrm>
            <a:off x="4352605" y="3766000"/>
            <a:ext cx="1131374" cy="1306850"/>
          </a:xfrm>
          <a:prstGeom prst="rect">
            <a:avLst/>
          </a:prstGeom>
          <a:noFill/>
          <a:ln>
            <a:noFill/>
          </a:ln>
        </p:spPr>
      </p:pic>
      <p:sp>
        <p:nvSpPr>
          <p:cNvPr id="251" name="Google Shape;251;p32"/>
          <p:cNvSpPr txBox="1"/>
          <p:nvPr/>
        </p:nvSpPr>
        <p:spPr>
          <a:xfrm>
            <a:off x="3637075" y="1204350"/>
            <a:ext cx="2308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u="sng">
                <a:solidFill>
                  <a:schemeClr val="dk1"/>
                </a:solidFill>
                <a:latin typeface="Eczar"/>
                <a:ea typeface="Eczar"/>
                <a:cs typeface="Eczar"/>
                <a:sym typeface="Eczar"/>
                <a:hlinkClick r:id="rId12">
                  <a:extLst>
                    <a:ext uri="{A12FA001-AC4F-418D-AE19-62706E023703}">
                      <ahyp:hlinkClr xmlns:ahyp="http://schemas.microsoft.com/office/drawing/2018/hyperlinkcolor" val="tx"/>
                    </a:ext>
                  </a:extLst>
                </a:hlinkClick>
              </a:rPr>
              <a:t>The Military - arrows, spears, </a:t>
            </a:r>
            <a:r>
              <a:rPr lang="en-GB" sz="1500" u="sng">
                <a:solidFill>
                  <a:schemeClr val="dk1"/>
                </a:solidFill>
                <a:latin typeface="Eczar"/>
                <a:ea typeface="Eczar"/>
                <a:cs typeface="Eczar"/>
                <a:sym typeface="Eczar"/>
                <a:hlinkClick r:id="rId12">
                  <a:extLst>
                    <a:ext uri="{A12FA001-AC4F-418D-AE19-62706E023703}">
                      <ahyp:hlinkClr xmlns:ahyp="http://schemas.microsoft.com/office/drawing/2018/hyperlinkcolor" val="tx"/>
                    </a:ext>
                  </a:extLst>
                </a:hlinkClick>
              </a:rPr>
              <a:t>soldiers etc.</a:t>
            </a:r>
            <a:endParaRPr sz="1500">
              <a:solidFill>
                <a:schemeClr val="dk1"/>
              </a:solidFill>
              <a:latin typeface="Eczar"/>
              <a:ea typeface="Eczar"/>
              <a:cs typeface="Eczar"/>
              <a:sym typeface="Eczar"/>
            </a:endParaRPr>
          </a:p>
        </p:txBody>
      </p:sp>
      <p:pic>
        <p:nvPicPr>
          <p:cNvPr id="252" name="Google Shape;252;p32"/>
          <p:cNvPicPr preferRelativeResize="0"/>
          <p:nvPr/>
        </p:nvPicPr>
        <p:blipFill rotWithShape="1">
          <a:blip r:embed="rId13">
            <a:alphaModFix/>
          </a:blip>
          <a:srcRect r="50799"/>
          <a:stretch/>
        </p:blipFill>
        <p:spPr>
          <a:xfrm>
            <a:off x="3837988" y="1896550"/>
            <a:ext cx="1227783" cy="1161774"/>
          </a:xfrm>
          <a:prstGeom prst="rect">
            <a:avLst/>
          </a:prstGeom>
          <a:noFill/>
          <a:ln>
            <a:noFill/>
          </a:ln>
        </p:spPr>
      </p:pic>
      <p:pic>
        <p:nvPicPr>
          <p:cNvPr id="253" name="Google Shape;253;p32"/>
          <p:cNvPicPr preferRelativeResize="0"/>
          <p:nvPr/>
        </p:nvPicPr>
        <p:blipFill rotWithShape="1">
          <a:blip r:embed="rId14">
            <a:alphaModFix/>
          </a:blip>
          <a:srcRect l="22533" t="30632" r="21119"/>
          <a:stretch/>
        </p:blipFill>
        <p:spPr>
          <a:xfrm>
            <a:off x="385975" y="1719875"/>
            <a:ext cx="1888800" cy="1306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258" name="Google Shape;258;p33"/>
          <p:cNvGraphicFramePr/>
          <p:nvPr/>
        </p:nvGraphicFramePr>
        <p:xfrm>
          <a:off x="118438" y="-49430"/>
          <a:ext cx="4885950" cy="5049435"/>
        </p:xfrm>
        <a:graphic>
          <a:graphicData uri="http://schemas.openxmlformats.org/drawingml/2006/table">
            <a:tbl>
              <a:tblPr>
                <a:noFill/>
                <a:tableStyleId>{16146BBA-FFBD-4A26-98B3-5EE6E6A399F3}</a:tableStyleId>
              </a:tblPr>
              <a:tblGrid>
                <a:gridCol w="940550">
                  <a:extLst>
                    <a:ext uri="{9D8B030D-6E8A-4147-A177-3AD203B41FA5}">
                      <a16:colId xmlns:a16="http://schemas.microsoft.com/office/drawing/2014/main" val="20000"/>
                    </a:ext>
                  </a:extLst>
                </a:gridCol>
                <a:gridCol w="3945400">
                  <a:extLst>
                    <a:ext uri="{9D8B030D-6E8A-4147-A177-3AD203B41FA5}">
                      <a16:colId xmlns:a16="http://schemas.microsoft.com/office/drawing/2014/main" val="20001"/>
                    </a:ext>
                  </a:extLst>
                </a:gridCol>
              </a:tblGrid>
              <a:tr h="483825">
                <a:tc>
                  <a:txBody>
                    <a:bodyPr/>
                    <a:lstStyle/>
                    <a:p>
                      <a:pPr marL="0" lvl="0" indent="0" algn="l" rtl="0">
                        <a:spcBef>
                          <a:spcPts val="0"/>
                        </a:spcBef>
                        <a:spcAft>
                          <a:spcPts val="0"/>
                        </a:spcAft>
                        <a:buNone/>
                      </a:pPr>
                      <a:r>
                        <a:rPr lang="en-GB" sz="1800">
                          <a:latin typeface="Eczar"/>
                          <a:ea typeface="Eczar"/>
                          <a:cs typeface="Eczar"/>
                          <a:sym typeface="Eczar"/>
                        </a:rPr>
                        <a:t>Topic</a:t>
                      </a:r>
                      <a:endParaRPr sz="18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GB" sz="1600">
                          <a:latin typeface="Eczar"/>
                          <a:ea typeface="Eczar"/>
                          <a:cs typeface="Eczar"/>
                          <a:sym typeface="Eczar"/>
                        </a:rPr>
                        <a:t>Related to Roman Civilisation</a:t>
                      </a:r>
                      <a:endParaRPr sz="16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999925">
                <a:tc>
                  <a:txBody>
                    <a:bodyPr/>
                    <a:lstStyle/>
                    <a:p>
                      <a:pPr marL="0" lvl="0" indent="0" algn="l" rtl="0">
                        <a:spcBef>
                          <a:spcPts val="0"/>
                        </a:spcBef>
                        <a:spcAft>
                          <a:spcPts val="0"/>
                        </a:spcAft>
                        <a:buNone/>
                      </a:pPr>
                      <a:r>
                        <a:rPr lang="en-GB" sz="1200">
                          <a:latin typeface="Eczar"/>
                          <a:ea typeface="Eczar"/>
                          <a:cs typeface="Eczar"/>
                          <a:sym typeface="Eczar"/>
                        </a:rPr>
                        <a:t>House and family</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1100">
                          <a:latin typeface="Eczar"/>
                          <a:ea typeface="Eczar"/>
                          <a:cs typeface="Eczar"/>
                          <a:sym typeface="Eczar"/>
                        </a:rPr>
                        <a:t>Magister Craft</a:t>
                      </a:r>
                      <a:r>
                        <a:rPr lang="en-GB"/>
                        <a:t> </a:t>
                      </a:r>
                      <a:r>
                        <a:rPr lang="en-GB" sz="1200" u="sng">
                          <a:solidFill>
                            <a:schemeClr val="hlink"/>
                          </a:solidFill>
                          <a:latin typeface="Eczar"/>
                          <a:ea typeface="Eczar"/>
                          <a:cs typeface="Eczar"/>
                          <a:sym typeface="Eczar"/>
                          <a:hlinkClick r:id="rId3"/>
                        </a:rPr>
                        <a:t>https://youtu.be/evJ7J1eqH2Y</a:t>
                      </a:r>
                      <a:endParaRPr sz="1200">
                        <a:latin typeface="Eczar"/>
                        <a:ea typeface="Eczar"/>
                        <a:cs typeface="Eczar"/>
                        <a:sym typeface="Eczar"/>
                      </a:endParaRPr>
                    </a:p>
                    <a:p>
                      <a:pPr marL="0" lvl="0" indent="0" algn="l" rtl="0">
                        <a:spcBef>
                          <a:spcPts val="0"/>
                        </a:spcBef>
                        <a:spcAft>
                          <a:spcPts val="0"/>
                        </a:spcAft>
                        <a:buNone/>
                      </a:pPr>
                      <a:endParaRPr sz="1200">
                        <a:latin typeface="Eczar"/>
                        <a:ea typeface="Eczar"/>
                        <a:cs typeface="Eczar"/>
                        <a:sym typeface="Eczar"/>
                      </a:endParaRPr>
                    </a:p>
                    <a:p>
                      <a:pPr marL="0" lvl="0" indent="0" algn="l" rtl="0">
                        <a:spcBef>
                          <a:spcPts val="0"/>
                        </a:spcBef>
                        <a:spcAft>
                          <a:spcPts val="0"/>
                        </a:spcAft>
                        <a:buNone/>
                      </a:pPr>
                      <a:r>
                        <a:rPr lang="en-GB" sz="1200">
                          <a:latin typeface="Eczar"/>
                          <a:ea typeface="Eczar"/>
                          <a:cs typeface="Eczar"/>
                          <a:sym typeface="Eczar"/>
                        </a:rPr>
                        <a:t>Four sisters in Ancient Rome </a:t>
                      </a:r>
                      <a:r>
                        <a:rPr lang="en-GB" sz="1200" u="sng">
                          <a:solidFill>
                            <a:schemeClr val="hlink"/>
                          </a:solidFill>
                          <a:latin typeface="Eczar"/>
                          <a:ea typeface="Eczar"/>
                          <a:cs typeface="Eczar"/>
                          <a:sym typeface="Eczar"/>
                          <a:hlinkClick r:id="rId4"/>
                        </a:rPr>
                        <a:t>https://youtu.be/RQMgLxVxsrw</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0325">
                <a:tc>
                  <a:txBody>
                    <a:bodyPr/>
                    <a:lstStyle/>
                    <a:p>
                      <a:pPr marL="0" lvl="0" indent="0" algn="l" rtl="0">
                        <a:spcBef>
                          <a:spcPts val="0"/>
                        </a:spcBef>
                        <a:spcAft>
                          <a:spcPts val="0"/>
                        </a:spcAft>
                        <a:buNone/>
                      </a:pPr>
                      <a:r>
                        <a:rPr lang="en-GB" sz="1200">
                          <a:latin typeface="Eczar"/>
                          <a:ea typeface="Eczar"/>
                          <a:cs typeface="Eczar"/>
                          <a:sym typeface="Eczar"/>
                        </a:rPr>
                        <a:t>Food</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Eczar"/>
                          <a:ea typeface="Eczar"/>
                          <a:cs typeface="Eczar"/>
                          <a:sym typeface="Eczar"/>
                        </a:rPr>
                        <a:t>Blue Peter Roman Banquet </a:t>
                      </a:r>
                      <a:r>
                        <a:rPr lang="en-GB" sz="1200" u="sng">
                          <a:solidFill>
                            <a:schemeClr val="hlink"/>
                          </a:solidFill>
                          <a:latin typeface="Eczar"/>
                          <a:ea typeface="Eczar"/>
                          <a:cs typeface="Eczar"/>
                          <a:sym typeface="Eczar"/>
                          <a:hlinkClick r:id="rId5"/>
                        </a:rPr>
                        <a:t>https://youtu.be/9CqDKkcguDk</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74125">
                <a:tc>
                  <a:txBody>
                    <a:bodyPr/>
                    <a:lstStyle/>
                    <a:p>
                      <a:pPr marL="0" lvl="0" indent="0" algn="l" rtl="0">
                        <a:spcBef>
                          <a:spcPts val="0"/>
                        </a:spcBef>
                        <a:spcAft>
                          <a:spcPts val="0"/>
                        </a:spcAft>
                        <a:buNone/>
                      </a:pPr>
                      <a:r>
                        <a:rPr lang="en-GB" sz="1200">
                          <a:latin typeface="Eczar"/>
                          <a:ea typeface="Eczar"/>
                          <a:cs typeface="Eczar"/>
                          <a:sym typeface="Eczar"/>
                        </a:rPr>
                        <a:t>Baths</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Eczar"/>
                          <a:ea typeface="Eczar"/>
                          <a:cs typeface="Eczar"/>
                          <a:sym typeface="Eczar"/>
                        </a:rPr>
                        <a:t>4:20 Ted Talk Teenage boy in Ancient Rome </a:t>
                      </a:r>
                      <a:r>
                        <a:rPr lang="en-GB" sz="1200" u="sng">
                          <a:solidFill>
                            <a:schemeClr val="hlink"/>
                          </a:solidFill>
                          <a:latin typeface="Eczar"/>
                          <a:ea typeface="Eczar"/>
                          <a:cs typeface="Eczar"/>
                          <a:sym typeface="Eczar"/>
                          <a:hlinkClick r:id="rId6"/>
                        </a:rPr>
                        <a:t>https://youtu.be/juWYhMoDTN0</a:t>
                      </a:r>
                      <a:endParaRPr sz="1200">
                        <a:latin typeface="Eczar"/>
                        <a:ea typeface="Eczar"/>
                        <a:cs typeface="Eczar"/>
                        <a:sym typeface="Eczar"/>
                      </a:endParaRPr>
                    </a:p>
                    <a:p>
                      <a:pPr marL="0" lvl="0" indent="0" algn="l" rtl="0">
                        <a:spcBef>
                          <a:spcPts val="0"/>
                        </a:spcBef>
                        <a:spcAft>
                          <a:spcPts val="0"/>
                        </a:spcAft>
                        <a:buNone/>
                      </a:pPr>
                      <a:r>
                        <a:rPr lang="en-GB" sz="1200">
                          <a:latin typeface="Eczar"/>
                          <a:ea typeface="Eczar"/>
                          <a:cs typeface="Eczar"/>
                          <a:sym typeface="Eczar"/>
                        </a:rPr>
                        <a:t>Magister Craft </a:t>
                      </a:r>
                      <a:r>
                        <a:rPr lang="en-GB" sz="1200" u="sng">
                          <a:solidFill>
                            <a:schemeClr val="hlink"/>
                          </a:solidFill>
                          <a:latin typeface="Eczar"/>
                          <a:ea typeface="Eczar"/>
                          <a:cs typeface="Eczar"/>
                          <a:sym typeface="Eczar"/>
                          <a:hlinkClick r:id="rId7"/>
                        </a:rPr>
                        <a:t>https://youtu.be/HBT_PmbGADU</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4150">
                <a:tc>
                  <a:txBody>
                    <a:bodyPr/>
                    <a:lstStyle/>
                    <a:p>
                      <a:pPr marL="0" lvl="0" indent="0" algn="l" rtl="0">
                        <a:spcBef>
                          <a:spcPts val="0"/>
                        </a:spcBef>
                        <a:spcAft>
                          <a:spcPts val="0"/>
                        </a:spcAft>
                        <a:buNone/>
                      </a:pPr>
                      <a:r>
                        <a:rPr lang="en-GB" sz="1200">
                          <a:latin typeface="Eczar"/>
                          <a:ea typeface="Eczar"/>
                          <a:cs typeface="Eczar"/>
                          <a:sym typeface="Eczar"/>
                        </a:rPr>
                        <a:t>Animals</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Eczar"/>
                          <a:ea typeface="Eczar"/>
                          <a:cs typeface="Eczar"/>
                          <a:sym typeface="Eczar"/>
                        </a:rPr>
                        <a:t>Magister Craft Nocturnal animals </a:t>
                      </a:r>
                      <a:r>
                        <a:rPr lang="en-GB" sz="1200" u="sng">
                          <a:solidFill>
                            <a:schemeClr val="hlink"/>
                          </a:solidFill>
                          <a:latin typeface="Eczar"/>
                          <a:ea typeface="Eczar"/>
                          <a:cs typeface="Eczar"/>
                          <a:sym typeface="Eczar"/>
                          <a:hlinkClick r:id="rId8"/>
                        </a:rPr>
                        <a:t>https://youtu.be/6Y7i3PgdYNc</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88200">
                <a:tc>
                  <a:txBody>
                    <a:bodyPr/>
                    <a:lstStyle/>
                    <a:p>
                      <a:pPr marL="0" lvl="0" indent="0" algn="l" rtl="0">
                        <a:spcBef>
                          <a:spcPts val="0"/>
                        </a:spcBef>
                        <a:spcAft>
                          <a:spcPts val="0"/>
                        </a:spcAft>
                        <a:buNone/>
                      </a:pPr>
                      <a:r>
                        <a:rPr lang="en-GB" sz="1200">
                          <a:latin typeface="Eczar"/>
                          <a:ea typeface="Eczar"/>
                          <a:cs typeface="Eczar"/>
                          <a:sym typeface="Eczar"/>
                        </a:rPr>
                        <a:t>Shops</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Eczar"/>
                          <a:ea typeface="Eczar"/>
                          <a:cs typeface="Eczar"/>
                          <a:sym typeface="Eczar"/>
                        </a:rPr>
                        <a:t>Pompeii shop excavated </a:t>
                      </a:r>
                      <a:r>
                        <a:rPr lang="en-GB" sz="1200" u="sng">
                          <a:solidFill>
                            <a:schemeClr val="hlink"/>
                          </a:solidFill>
                          <a:latin typeface="Eczar"/>
                          <a:ea typeface="Eczar"/>
                          <a:cs typeface="Eczar"/>
                          <a:sym typeface="Eczar"/>
                          <a:hlinkClick r:id="rId9"/>
                        </a:rPr>
                        <a:t>https://youtu.be/sHNH5sxK15o</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80600">
                <a:tc>
                  <a:txBody>
                    <a:bodyPr/>
                    <a:lstStyle/>
                    <a:p>
                      <a:pPr marL="0" lvl="0" indent="0" algn="l" rtl="0">
                        <a:spcBef>
                          <a:spcPts val="0"/>
                        </a:spcBef>
                        <a:spcAft>
                          <a:spcPts val="0"/>
                        </a:spcAft>
                        <a:buNone/>
                      </a:pPr>
                      <a:r>
                        <a:rPr lang="en-GB" sz="1200">
                          <a:latin typeface="Eczar"/>
                          <a:ea typeface="Eczar"/>
                          <a:cs typeface="Eczar"/>
                          <a:sym typeface="Eczar"/>
                        </a:rPr>
                        <a:t>Army</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Eczar"/>
                          <a:ea typeface="Eczar"/>
                          <a:cs typeface="Eczar"/>
                          <a:sym typeface="Eczar"/>
                        </a:rPr>
                        <a:t>Magister Craft Roman Camp </a:t>
                      </a:r>
                      <a:r>
                        <a:rPr lang="en-GB" sz="1200" u="sng">
                          <a:solidFill>
                            <a:schemeClr val="hlink"/>
                          </a:solidFill>
                          <a:latin typeface="Eczar"/>
                          <a:ea typeface="Eczar"/>
                          <a:cs typeface="Eczar"/>
                          <a:sym typeface="Eczar"/>
                          <a:hlinkClick r:id="rId10"/>
                        </a:rPr>
                        <a:t>https://youtu.be/IoV4IY1OYQU</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59" name="Google Shape;259;p33"/>
          <p:cNvGraphicFramePr/>
          <p:nvPr/>
        </p:nvGraphicFramePr>
        <p:xfrm>
          <a:off x="5004388" y="-49430"/>
          <a:ext cx="4021150" cy="5017425"/>
        </p:xfrm>
        <a:graphic>
          <a:graphicData uri="http://schemas.openxmlformats.org/drawingml/2006/table">
            <a:tbl>
              <a:tblPr>
                <a:noFill/>
                <a:tableStyleId>{16146BBA-FFBD-4A26-98B3-5EE6E6A399F3}</a:tableStyleId>
              </a:tblPr>
              <a:tblGrid>
                <a:gridCol w="4021150">
                  <a:extLst>
                    <a:ext uri="{9D8B030D-6E8A-4147-A177-3AD203B41FA5}">
                      <a16:colId xmlns:a16="http://schemas.microsoft.com/office/drawing/2014/main" val="20000"/>
                    </a:ext>
                  </a:extLst>
                </a:gridCol>
              </a:tblGrid>
              <a:tr h="483825">
                <a:tc>
                  <a:txBody>
                    <a:bodyPr/>
                    <a:lstStyle/>
                    <a:p>
                      <a:pPr marL="0" lvl="0" indent="0" algn="l" rtl="0">
                        <a:spcBef>
                          <a:spcPts val="0"/>
                        </a:spcBef>
                        <a:spcAft>
                          <a:spcPts val="0"/>
                        </a:spcAft>
                        <a:buNone/>
                      </a:pPr>
                      <a:r>
                        <a:rPr lang="en-GB" sz="1600">
                          <a:latin typeface="Eczar"/>
                          <a:ea typeface="Eczar"/>
                          <a:cs typeface="Eczar"/>
                          <a:sym typeface="Eczar"/>
                        </a:rPr>
                        <a:t>Not Roman!</a:t>
                      </a:r>
                      <a:endParaRPr sz="16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999925">
                <a:tc>
                  <a:txBody>
                    <a:bodyPr/>
                    <a:lstStyle/>
                    <a:p>
                      <a:pPr marL="0" lvl="0" indent="0" algn="l" rtl="0">
                        <a:spcBef>
                          <a:spcPts val="0"/>
                        </a:spcBef>
                        <a:spcAft>
                          <a:spcPts val="0"/>
                        </a:spcAft>
                        <a:buNone/>
                      </a:pPr>
                      <a:r>
                        <a:rPr lang="en-GB" sz="1200">
                          <a:latin typeface="Eczar"/>
                          <a:ea typeface="Eczar"/>
                          <a:cs typeface="Eczar"/>
                          <a:sym typeface="Eczar"/>
                        </a:rPr>
                        <a:t>The Present </a:t>
                      </a:r>
                      <a:r>
                        <a:rPr lang="en-GB" sz="1200" u="sng">
                          <a:solidFill>
                            <a:schemeClr val="hlink"/>
                          </a:solidFill>
                          <a:latin typeface="Eczar"/>
                          <a:ea typeface="Eczar"/>
                          <a:cs typeface="Eczar"/>
                          <a:sym typeface="Eczar"/>
                          <a:hlinkClick r:id="rId11"/>
                        </a:rPr>
                        <a:t>https://youtu.be/WjqiU5FgsYc</a:t>
                      </a:r>
                      <a:r>
                        <a:rPr lang="en-GB" sz="1200">
                          <a:latin typeface="Eczar"/>
                          <a:ea typeface="Eczar"/>
                          <a:cs typeface="Eczar"/>
                          <a:sym typeface="Eczar"/>
                        </a:rPr>
                        <a:t> </a:t>
                      </a:r>
                      <a:endParaRPr sz="1200">
                        <a:latin typeface="Eczar"/>
                        <a:ea typeface="Eczar"/>
                        <a:cs typeface="Eczar"/>
                        <a:sym typeface="Eczar"/>
                      </a:endParaRPr>
                    </a:p>
                    <a:p>
                      <a:pPr marL="0" lvl="0" indent="0" algn="l" rtl="0">
                        <a:spcBef>
                          <a:spcPts val="0"/>
                        </a:spcBef>
                        <a:spcAft>
                          <a:spcPts val="0"/>
                        </a:spcAft>
                        <a:buNone/>
                      </a:pPr>
                      <a:r>
                        <a:rPr lang="en-GB" sz="1200">
                          <a:latin typeface="Eczar"/>
                          <a:ea typeface="Eczar"/>
                          <a:cs typeface="Eczar"/>
                          <a:sym typeface="Eczar"/>
                        </a:rPr>
                        <a:t>Destiny </a:t>
                      </a:r>
                      <a:r>
                        <a:rPr lang="en-GB" sz="1200" u="sng">
                          <a:solidFill>
                            <a:schemeClr val="hlink"/>
                          </a:solidFill>
                          <a:latin typeface="Eczar"/>
                          <a:ea typeface="Eczar"/>
                          <a:cs typeface="Eczar"/>
                          <a:sym typeface="Eczar"/>
                          <a:hlinkClick r:id="rId12"/>
                        </a:rPr>
                        <a:t>https://youtu.be/wEKLEeY_WeQ</a:t>
                      </a:r>
                      <a:r>
                        <a:rPr lang="en-GB" sz="1200">
                          <a:latin typeface="Eczar"/>
                          <a:ea typeface="Eczar"/>
                          <a:cs typeface="Eczar"/>
                          <a:sym typeface="Eczar"/>
                        </a:rPr>
                        <a:t> </a:t>
                      </a:r>
                      <a:endParaRPr sz="1200">
                        <a:latin typeface="Eczar"/>
                        <a:ea typeface="Eczar"/>
                        <a:cs typeface="Eczar"/>
                        <a:sym typeface="Eczar"/>
                      </a:endParaRPr>
                    </a:p>
                    <a:p>
                      <a:pPr marL="0" lvl="0" indent="0" algn="l" rtl="0">
                        <a:spcBef>
                          <a:spcPts val="0"/>
                        </a:spcBef>
                        <a:spcAft>
                          <a:spcPts val="0"/>
                        </a:spcAft>
                        <a:buNone/>
                      </a:pPr>
                      <a:r>
                        <a:rPr lang="en-GB" sz="1200">
                          <a:latin typeface="Eczar"/>
                          <a:ea typeface="Eczar"/>
                          <a:cs typeface="Eczar"/>
                          <a:sym typeface="Eczar"/>
                        </a:rPr>
                        <a:t>Blues </a:t>
                      </a:r>
                      <a:r>
                        <a:rPr lang="en-GB" sz="1200" u="sng">
                          <a:solidFill>
                            <a:schemeClr val="hlink"/>
                          </a:solidFill>
                          <a:latin typeface="Eczar"/>
                          <a:ea typeface="Eczar"/>
                          <a:cs typeface="Eczar"/>
                          <a:sym typeface="Eczar"/>
                          <a:hlinkClick r:id="rId13"/>
                        </a:rPr>
                        <a:t>https://youtu.be/gwwycLz32Z0</a:t>
                      </a:r>
                      <a:r>
                        <a:rPr lang="en-GB" sz="1200">
                          <a:latin typeface="Eczar"/>
                          <a:ea typeface="Eczar"/>
                          <a:cs typeface="Eczar"/>
                          <a:sym typeface="Eczar"/>
                        </a:rPr>
                        <a:t> </a:t>
                      </a:r>
                      <a:endParaRPr sz="1200">
                        <a:latin typeface="Eczar"/>
                        <a:ea typeface="Eczar"/>
                        <a:cs typeface="Eczar"/>
                        <a:sym typeface="Eczar"/>
                      </a:endParaRPr>
                    </a:p>
                    <a:p>
                      <a:pPr marL="0" lvl="0" indent="0" algn="l" rtl="0">
                        <a:spcBef>
                          <a:spcPts val="0"/>
                        </a:spcBef>
                        <a:spcAft>
                          <a:spcPts val="0"/>
                        </a:spcAft>
                        <a:buNone/>
                      </a:pPr>
                      <a:r>
                        <a:rPr lang="en-GB" sz="1200">
                          <a:latin typeface="Eczar"/>
                          <a:ea typeface="Eczar"/>
                          <a:cs typeface="Eczar"/>
                          <a:sym typeface="Eczar"/>
                        </a:rPr>
                        <a:t>The Incredibles </a:t>
                      </a:r>
                      <a:r>
                        <a:rPr lang="en-GB" sz="1200" u="sng">
                          <a:solidFill>
                            <a:schemeClr val="hlink"/>
                          </a:solidFill>
                          <a:latin typeface="Eczar"/>
                          <a:ea typeface="Eczar"/>
                          <a:cs typeface="Eczar"/>
                          <a:sym typeface="Eczar"/>
                          <a:hlinkClick r:id="rId14"/>
                        </a:rPr>
                        <a:t>https://youtu.be/Fs84VdehyCs</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8600">
                <a:tc>
                  <a:txBody>
                    <a:bodyPr/>
                    <a:lstStyle/>
                    <a:p>
                      <a:pPr marL="0" lvl="0" indent="0" algn="l" rtl="0">
                        <a:spcBef>
                          <a:spcPts val="0"/>
                        </a:spcBef>
                        <a:spcAft>
                          <a:spcPts val="0"/>
                        </a:spcAft>
                        <a:buNone/>
                      </a:pPr>
                      <a:r>
                        <a:rPr lang="en-GB" sz="1200" u="sng">
                          <a:solidFill>
                            <a:schemeClr val="hlink"/>
                          </a:solidFill>
                          <a:latin typeface="Eczar"/>
                          <a:ea typeface="Eczar"/>
                          <a:cs typeface="Eczar"/>
                          <a:sym typeface="Eczar"/>
                          <a:hlinkClick r:id="rId15"/>
                        </a:rPr>
                        <a:t>https://youtu.be/0WvKJhwea1U</a:t>
                      </a:r>
                      <a:r>
                        <a:rPr lang="en-GB" sz="1200">
                          <a:latin typeface="Eczar"/>
                          <a:ea typeface="Eczar"/>
                          <a:cs typeface="Eczar"/>
                          <a:sym typeface="Eczar"/>
                        </a:rPr>
                        <a:t>  Mr Bean, fast food</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74150">
                <a:tc>
                  <a:txBody>
                    <a:bodyPr/>
                    <a:lstStyle/>
                    <a:p>
                      <a:pPr marL="0" lvl="0" indent="0" algn="l" rtl="0">
                        <a:spcBef>
                          <a:spcPts val="0"/>
                        </a:spcBef>
                        <a:spcAft>
                          <a:spcPts val="0"/>
                        </a:spcAft>
                        <a:buNone/>
                      </a:pPr>
                      <a:r>
                        <a:rPr lang="en-GB" sz="1200">
                          <a:latin typeface="Eczar"/>
                          <a:ea typeface="Eczar"/>
                          <a:cs typeface="Eczar"/>
                          <a:sym typeface="Eczar"/>
                        </a:rPr>
                        <a:t>Bathtub animals  (good opportunity to recap animal words) </a:t>
                      </a:r>
                      <a:r>
                        <a:rPr lang="en-GB" sz="1200" u="sng">
                          <a:solidFill>
                            <a:schemeClr val="hlink"/>
                          </a:solidFill>
                          <a:latin typeface="Eczar"/>
                          <a:ea typeface="Eczar"/>
                          <a:cs typeface="Eczar"/>
                          <a:sym typeface="Eczar"/>
                          <a:hlinkClick r:id="rId16"/>
                        </a:rPr>
                        <a:t>https://youtu.be/WOUuWWYZo4c</a:t>
                      </a:r>
                      <a:r>
                        <a:rPr lang="en-GB" sz="1200">
                          <a:latin typeface="Eczar"/>
                          <a:ea typeface="Eczar"/>
                          <a:cs typeface="Eczar"/>
                          <a:sym typeface="Eczar"/>
                        </a:rPr>
                        <a:t> </a:t>
                      </a:r>
                      <a:endParaRPr sz="1200">
                        <a:latin typeface="Eczar"/>
                        <a:ea typeface="Eczar"/>
                        <a:cs typeface="Eczar"/>
                        <a:sym typeface="Eczar"/>
                      </a:endParaRPr>
                    </a:p>
                    <a:p>
                      <a:pPr marL="0" lvl="0" indent="0" algn="l" rtl="0">
                        <a:spcBef>
                          <a:spcPts val="0"/>
                        </a:spcBef>
                        <a:spcAft>
                          <a:spcPts val="0"/>
                        </a:spcAft>
                        <a:buNone/>
                      </a:pP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4125">
                <a:tc>
                  <a:txBody>
                    <a:bodyPr/>
                    <a:lstStyle/>
                    <a:p>
                      <a:pPr marL="0" lvl="0" indent="0" algn="l" rtl="0">
                        <a:spcBef>
                          <a:spcPts val="0"/>
                        </a:spcBef>
                        <a:spcAft>
                          <a:spcPts val="0"/>
                        </a:spcAft>
                        <a:buNone/>
                      </a:pPr>
                      <a:r>
                        <a:rPr lang="en-GB" sz="1200" u="sng">
                          <a:solidFill>
                            <a:schemeClr val="hlink"/>
                          </a:solidFill>
                          <a:latin typeface="Eczar"/>
                          <a:ea typeface="Eczar"/>
                          <a:cs typeface="Eczar"/>
                          <a:sym typeface="Eczar"/>
                          <a:hlinkClick r:id="rId17"/>
                        </a:rPr>
                        <a:t>https://youtu.be/TayIfVa0QPs</a:t>
                      </a:r>
                      <a:r>
                        <a:rPr lang="en-GB" sz="1200">
                          <a:latin typeface="Eczar"/>
                          <a:ea typeface="Eczar"/>
                          <a:cs typeface="Eczar"/>
                          <a:sym typeface="Eczar"/>
                        </a:rPr>
                        <a:t>  Simons cat - cat and mouse. Works well with Minimus! </a:t>
                      </a:r>
                      <a:endParaRPr sz="1200">
                        <a:latin typeface="Eczar"/>
                        <a:ea typeface="Eczar"/>
                        <a:cs typeface="Eczar"/>
                        <a:sym typeface="Eczar"/>
                      </a:endParaRPr>
                    </a:p>
                    <a:p>
                      <a:pPr marL="0" lvl="0" indent="0" algn="l" rtl="0">
                        <a:spcBef>
                          <a:spcPts val="0"/>
                        </a:spcBef>
                        <a:spcAft>
                          <a:spcPts val="0"/>
                        </a:spcAft>
                        <a:buNone/>
                      </a:pPr>
                      <a:r>
                        <a:rPr lang="en-GB" sz="900">
                          <a:latin typeface="Eczar"/>
                          <a:ea typeface="Eczar"/>
                          <a:cs typeface="Eczar"/>
                          <a:sym typeface="Eczar"/>
                        </a:rPr>
                        <a:t>The Simon’s Cat films are always a good source of Movietalk material.</a:t>
                      </a:r>
                      <a:endParaRPr sz="7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88200">
                <a:tc>
                  <a:txBody>
                    <a:bodyPr/>
                    <a:lstStyle/>
                    <a:p>
                      <a:pPr marL="0" lvl="0" indent="0" algn="l" rtl="0">
                        <a:spcBef>
                          <a:spcPts val="0"/>
                        </a:spcBef>
                        <a:spcAft>
                          <a:spcPts val="0"/>
                        </a:spcAft>
                        <a:buNone/>
                      </a:pPr>
                      <a:r>
                        <a:rPr lang="en-GB" sz="1100">
                          <a:latin typeface="Eczar"/>
                          <a:ea typeface="Eczar"/>
                          <a:cs typeface="Eczar"/>
                          <a:sym typeface="Eczar"/>
                        </a:rPr>
                        <a:t>Dog goes to market </a:t>
                      </a:r>
                      <a:r>
                        <a:rPr lang="en-GB" sz="1100" u="sng">
                          <a:solidFill>
                            <a:schemeClr val="hlink"/>
                          </a:solidFill>
                          <a:latin typeface="Eczar"/>
                          <a:ea typeface="Eczar"/>
                          <a:cs typeface="Eczar"/>
                          <a:sym typeface="Eczar"/>
                          <a:hlinkClick r:id="rId18"/>
                        </a:rPr>
                        <a:t>https://youtu.be/j9rqCaQsAA8</a:t>
                      </a:r>
                      <a:r>
                        <a:rPr lang="en-GB" sz="1100">
                          <a:latin typeface="Eczar"/>
                          <a:ea typeface="Eczar"/>
                          <a:cs typeface="Eczar"/>
                          <a:sym typeface="Eczar"/>
                        </a:rPr>
                        <a:t> </a:t>
                      </a:r>
                      <a:endParaRPr sz="1100">
                        <a:latin typeface="Eczar"/>
                        <a:ea typeface="Eczar"/>
                        <a:cs typeface="Eczar"/>
                        <a:sym typeface="Eczar"/>
                      </a:endParaRPr>
                    </a:p>
                    <a:p>
                      <a:pPr marL="0" lvl="0" indent="0" algn="l" rtl="0">
                        <a:spcBef>
                          <a:spcPts val="0"/>
                        </a:spcBef>
                        <a:spcAft>
                          <a:spcPts val="0"/>
                        </a:spcAft>
                        <a:buNone/>
                      </a:pPr>
                      <a:r>
                        <a:rPr lang="en-GB" sz="1100">
                          <a:latin typeface="Eczar"/>
                          <a:ea typeface="Eczar"/>
                          <a:cs typeface="Eczar"/>
                          <a:sym typeface="Eczar"/>
                        </a:rPr>
                        <a:t>The Bread </a:t>
                      </a:r>
                      <a:r>
                        <a:rPr lang="en-GB" sz="1100" u="sng">
                          <a:solidFill>
                            <a:schemeClr val="hlink"/>
                          </a:solidFill>
                          <a:latin typeface="Eczar"/>
                          <a:ea typeface="Eczar"/>
                          <a:cs typeface="Eczar"/>
                          <a:sym typeface="Eczar"/>
                          <a:hlinkClick r:id="rId19"/>
                        </a:rPr>
                        <a:t>https://youtu.be/Wlf1T5nrO50</a:t>
                      </a:r>
                      <a:r>
                        <a:rPr lang="en-GB" sz="1100">
                          <a:latin typeface="Eczar"/>
                          <a:ea typeface="Eczar"/>
                          <a:cs typeface="Eczar"/>
                          <a:sym typeface="Eczar"/>
                        </a:rPr>
                        <a:t> </a:t>
                      </a:r>
                      <a:endParaRPr sz="1100">
                        <a:latin typeface="Eczar"/>
                        <a:ea typeface="Eczar"/>
                        <a:cs typeface="Eczar"/>
                        <a:sym typeface="Eczar"/>
                      </a:endParaRPr>
                    </a:p>
                    <a:p>
                      <a:pPr marL="0" lvl="0" indent="0" algn="l" rtl="0">
                        <a:spcBef>
                          <a:spcPts val="0"/>
                        </a:spcBef>
                        <a:spcAft>
                          <a:spcPts val="0"/>
                        </a:spcAft>
                        <a:buNone/>
                      </a:pPr>
                      <a:r>
                        <a:rPr lang="en-GB" sz="1100">
                          <a:latin typeface="Eczar"/>
                          <a:ea typeface="Eczar"/>
                          <a:cs typeface="Eczar"/>
                          <a:sym typeface="Eczar"/>
                        </a:rPr>
                        <a:t>Alma </a:t>
                      </a:r>
                      <a:r>
                        <a:rPr lang="en-GB" sz="1100" u="sng">
                          <a:solidFill>
                            <a:schemeClr val="hlink"/>
                          </a:solidFill>
                          <a:latin typeface="Eczar"/>
                          <a:ea typeface="Eczar"/>
                          <a:cs typeface="Eczar"/>
                          <a:sym typeface="Eczar"/>
                          <a:hlinkClick r:id="rId20"/>
                        </a:rPr>
                        <a:t>https://youtu.be/Aw0uORumRts</a:t>
                      </a:r>
                      <a:r>
                        <a:rPr lang="en-GB" sz="1100">
                          <a:latin typeface="Eczar"/>
                          <a:ea typeface="Eczar"/>
                          <a:cs typeface="Eczar"/>
                          <a:sym typeface="Eczar"/>
                        </a:rPr>
                        <a:t>   </a:t>
                      </a:r>
                      <a:endParaRPr sz="1100">
                        <a:latin typeface="Eczar"/>
                        <a:ea typeface="Eczar"/>
                        <a:cs typeface="Eczar"/>
                        <a:sym typeface="Eczar"/>
                      </a:endParaRPr>
                    </a:p>
                    <a:p>
                      <a:pPr marL="0" lvl="0" indent="0" algn="l" rtl="0">
                        <a:spcBef>
                          <a:spcPts val="0"/>
                        </a:spcBef>
                        <a:spcAft>
                          <a:spcPts val="0"/>
                        </a:spcAft>
                        <a:buNone/>
                      </a:pPr>
                      <a:r>
                        <a:rPr lang="en-GB" sz="1100">
                          <a:latin typeface="Eczar"/>
                          <a:ea typeface="Eczar"/>
                          <a:cs typeface="Eczar"/>
                          <a:sym typeface="Eczar"/>
                        </a:rPr>
                        <a:t>Mr Bean </a:t>
                      </a:r>
                      <a:r>
                        <a:rPr lang="en-GB" sz="1100" u="sng">
                          <a:solidFill>
                            <a:schemeClr val="hlink"/>
                          </a:solidFill>
                          <a:latin typeface="Eczar"/>
                          <a:ea typeface="Eczar"/>
                          <a:cs typeface="Eczar"/>
                          <a:sym typeface="Eczar"/>
                          <a:hlinkClick r:id="rId21"/>
                        </a:rPr>
                        <a:t>https://youtu.be/6lIPvYGex2s</a:t>
                      </a:r>
                      <a:r>
                        <a:rPr lang="en-GB" sz="1100">
                          <a:latin typeface="Eczar"/>
                          <a:ea typeface="Eczar"/>
                          <a:cs typeface="Eczar"/>
                          <a:sym typeface="Eczar"/>
                        </a:rPr>
                        <a:t> </a:t>
                      </a:r>
                      <a:endParaRPr sz="11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48600">
                <a:tc>
                  <a:txBody>
                    <a:bodyPr/>
                    <a:lstStyle/>
                    <a:p>
                      <a:pPr marL="0" lvl="0" indent="0" algn="l" rtl="0">
                        <a:spcBef>
                          <a:spcPts val="0"/>
                        </a:spcBef>
                        <a:spcAft>
                          <a:spcPts val="0"/>
                        </a:spcAft>
                        <a:buNone/>
                      </a:pPr>
                      <a:r>
                        <a:rPr lang="en-GB" sz="1200">
                          <a:latin typeface="Eczar"/>
                          <a:ea typeface="Eczar"/>
                          <a:cs typeface="Eczar"/>
                          <a:sym typeface="Eczar"/>
                        </a:rPr>
                        <a:t>Sketchy Guard </a:t>
                      </a:r>
                      <a:r>
                        <a:rPr lang="en-GB" sz="1200" u="sng">
                          <a:solidFill>
                            <a:schemeClr val="hlink"/>
                          </a:solidFill>
                          <a:latin typeface="Eczar"/>
                          <a:ea typeface="Eczar"/>
                          <a:cs typeface="Eczar"/>
                          <a:sym typeface="Eczar"/>
                          <a:hlinkClick r:id="rId22"/>
                        </a:rPr>
                        <a:t>https://youtu.be/LqktZhj7EFk</a:t>
                      </a:r>
                      <a:r>
                        <a:rPr lang="en-GB" sz="1200">
                          <a:latin typeface="Eczar"/>
                          <a:ea typeface="Eczar"/>
                          <a:cs typeface="Eczar"/>
                          <a:sym typeface="Eczar"/>
                        </a:rPr>
                        <a:t> </a:t>
                      </a:r>
                      <a:endParaRPr sz="1200">
                        <a:latin typeface="Eczar"/>
                        <a:ea typeface="Eczar"/>
                        <a:cs typeface="Eczar"/>
                        <a:sym typeface="Ecz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63"/>
        <p:cNvGrpSpPr/>
        <p:nvPr/>
      </p:nvGrpSpPr>
      <p:grpSpPr>
        <a:xfrm>
          <a:off x="0" y="0"/>
          <a:ext cx="0" cy="0"/>
          <a:chOff x="0" y="0"/>
          <a:chExt cx="0" cy="0"/>
        </a:xfrm>
      </p:grpSpPr>
      <p:sp>
        <p:nvSpPr>
          <p:cNvPr id="264" name="Google Shape;264;p34"/>
          <p:cNvSpPr txBox="1"/>
          <p:nvPr/>
        </p:nvSpPr>
        <p:spPr>
          <a:xfrm>
            <a:off x="93950" y="126375"/>
            <a:ext cx="91440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500" b="1">
                <a:latin typeface="Eczar"/>
                <a:ea typeface="Eczar"/>
                <a:cs typeface="Eczar"/>
                <a:sym typeface="Eczar"/>
              </a:rPr>
              <a:t>Where to find out more?</a:t>
            </a:r>
            <a:endParaRPr sz="3500" b="1">
              <a:latin typeface="Eczar"/>
              <a:ea typeface="Eczar"/>
              <a:cs typeface="Eczar"/>
              <a:sym typeface="Eczar"/>
            </a:endParaRPr>
          </a:p>
          <a:p>
            <a:pPr marL="0" lvl="0" indent="0" algn="l" rtl="0">
              <a:spcBef>
                <a:spcPts val="0"/>
              </a:spcBef>
              <a:spcAft>
                <a:spcPts val="0"/>
              </a:spcAft>
              <a:buNone/>
            </a:pPr>
            <a:r>
              <a:rPr lang="en-GB" sz="1700">
                <a:latin typeface="Eczar"/>
                <a:ea typeface="Eczar"/>
                <a:cs typeface="Eczar"/>
                <a:sym typeface="Eczar"/>
              </a:rPr>
              <a:t>Latin-specific websites to find out more about </a:t>
            </a:r>
            <a:r>
              <a:rPr lang="en-GB" sz="1700" b="1">
                <a:latin typeface="Eczar"/>
                <a:ea typeface="Eczar"/>
                <a:cs typeface="Eczar"/>
                <a:sym typeface="Eczar"/>
              </a:rPr>
              <a:t>comprehensible input in the Latin classroom</a:t>
            </a:r>
            <a:r>
              <a:rPr lang="en-GB" sz="1700">
                <a:latin typeface="Eczar"/>
                <a:ea typeface="Eczar"/>
                <a:cs typeface="Eczar"/>
                <a:sym typeface="Eczar"/>
              </a:rPr>
              <a:t>:</a:t>
            </a:r>
            <a:endParaRPr sz="1700">
              <a:latin typeface="Eczar"/>
              <a:ea typeface="Eczar"/>
              <a:cs typeface="Eczar"/>
              <a:sym typeface="Eczar"/>
            </a:endParaRPr>
          </a:p>
          <a:p>
            <a:pPr marL="0" lvl="0" indent="0" algn="l" rtl="0">
              <a:spcBef>
                <a:spcPts val="0"/>
              </a:spcBef>
              <a:spcAft>
                <a:spcPts val="0"/>
              </a:spcAft>
              <a:buNone/>
            </a:pPr>
            <a:endParaRPr sz="2200">
              <a:solidFill>
                <a:srgbClr val="1155CC"/>
              </a:solidFill>
              <a:latin typeface="Eczar"/>
              <a:ea typeface="Eczar"/>
              <a:cs typeface="Eczar"/>
              <a:sym typeface="Eczar"/>
            </a:endParaRPr>
          </a:p>
          <a:p>
            <a:pPr marL="0" lvl="0" indent="0" algn="l" rtl="0">
              <a:spcBef>
                <a:spcPts val="0"/>
              </a:spcBef>
              <a:spcAft>
                <a:spcPts val="0"/>
              </a:spcAft>
              <a:buNone/>
            </a:pPr>
            <a:endParaRPr sz="2200">
              <a:solidFill>
                <a:srgbClr val="1155CC"/>
              </a:solidFill>
              <a:latin typeface="Eczar"/>
              <a:ea typeface="Eczar"/>
              <a:cs typeface="Eczar"/>
              <a:sym typeface="Eczar"/>
            </a:endParaRPr>
          </a:p>
          <a:p>
            <a:pPr marL="0" lvl="0" indent="0" algn="l" rtl="0">
              <a:spcBef>
                <a:spcPts val="0"/>
              </a:spcBef>
              <a:spcAft>
                <a:spcPts val="0"/>
              </a:spcAft>
              <a:buNone/>
            </a:pPr>
            <a:r>
              <a:rPr lang="en-GB" sz="2200" u="sng">
                <a:solidFill>
                  <a:srgbClr val="1155CC"/>
                </a:solidFill>
                <a:latin typeface="Eczar"/>
                <a:ea typeface="Eczar"/>
                <a:cs typeface="Eczar"/>
                <a:sym typeface="Eczar"/>
                <a:hlinkClick r:id="rId3">
                  <a:extLst>
                    <a:ext uri="{A12FA001-AC4F-418D-AE19-62706E023703}">
                      <ahyp:hlinkClr xmlns:ahyp="http://schemas.microsoft.com/office/drawing/2018/hyperlinkcolor" val="tx"/>
                    </a:ext>
                  </a:extLst>
                </a:hlinkClick>
              </a:rPr>
              <a:t>Keith Toda</a:t>
            </a:r>
            <a:r>
              <a:rPr lang="en-GB" sz="2200">
                <a:solidFill>
                  <a:srgbClr val="1155CC"/>
                </a:solidFill>
                <a:latin typeface="Eczar"/>
                <a:ea typeface="Eczar"/>
                <a:cs typeface="Eczar"/>
                <a:sym typeface="Eczar"/>
              </a:rPr>
              <a:t> </a:t>
            </a:r>
            <a:r>
              <a:rPr lang="en-GB" i="1">
                <a:solidFill>
                  <a:schemeClr val="dk1"/>
                </a:solidFill>
                <a:latin typeface="Eczar"/>
                <a:ea typeface="Eczar"/>
                <a:cs typeface="Eczar"/>
                <a:sym typeface="Eczar"/>
              </a:rPr>
              <a:t>(has Movietalk ideas </a:t>
            </a:r>
            <a:endParaRPr i="1">
              <a:solidFill>
                <a:schemeClr val="dk1"/>
              </a:solidFill>
              <a:latin typeface="Eczar"/>
              <a:ea typeface="Eczar"/>
              <a:cs typeface="Eczar"/>
              <a:sym typeface="Eczar"/>
            </a:endParaRPr>
          </a:p>
          <a:p>
            <a:pPr marL="0" lvl="0" indent="0" algn="l" rtl="0">
              <a:spcBef>
                <a:spcPts val="0"/>
              </a:spcBef>
              <a:spcAft>
                <a:spcPts val="0"/>
              </a:spcAft>
              <a:buNone/>
            </a:pPr>
            <a:r>
              <a:rPr lang="en-GB" i="1">
                <a:solidFill>
                  <a:schemeClr val="dk1"/>
                </a:solidFill>
                <a:latin typeface="Eczar"/>
                <a:ea typeface="Eczar"/>
                <a:cs typeface="Eczar"/>
                <a:sym typeface="Eczar"/>
              </a:rPr>
              <a:t>                             and example scripts)</a:t>
            </a:r>
            <a:endParaRPr sz="2200">
              <a:solidFill>
                <a:srgbClr val="1155CC"/>
              </a:solidFill>
              <a:latin typeface="Eczar"/>
              <a:ea typeface="Eczar"/>
              <a:cs typeface="Eczar"/>
              <a:sym typeface="Eczar"/>
            </a:endParaRPr>
          </a:p>
          <a:p>
            <a:pPr marL="0" lvl="0" indent="0" algn="l" rtl="0">
              <a:spcBef>
                <a:spcPts val="0"/>
              </a:spcBef>
              <a:spcAft>
                <a:spcPts val="0"/>
              </a:spcAft>
              <a:buNone/>
            </a:pPr>
            <a:endParaRPr sz="2200">
              <a:solidFill>
                <a:srgbClr val="1155CC"/>
              </a:solidFill>
              <a:latin typeface="Eczar"/>
              <a:ea typeface="Eczar"/>
              <a:cs typeface="Eczar"/>
              <a:sym typeface="Eczar"/>
            </a:endParaRPr>
          </a:p>
          <a:p>
            <a:pPr marL="0" lvl="0" indent="0" algn="l" rtl="0">
              <a:spcBef>
                <a:spcPts val="0"/>
              </a:spcBef>
              <a:spcAft>
                <a:spcPts val="0"/>
              </a:spcAft>
              <a:buNone/>
            </a:pPr>
            <a:r>
              <a:rPr lang="en-GB" sz="2200" u="sng">
                <a:solidFill>
                  <a:srgbClr val="1155CC"/>
                </a:solidFill>
                <a:latin typeface="Eczar"/>
                <a:ea typeface="Eczar"/>
                <a:cs typeface="Eczar"/>
                <a:sym typeface="Eczar"/>
                <a:hlinkClick r:id="rId4">
                  <a:extLst>
                    <a:ext uri="{A12FA001-AC4F-418D-AE19-62706E023703}">
                      <ahyp:hlinkClr xmlns:ahyp="http://schemas.microsoft.com/office/drawing/2018/hyperlinkcolor" val="tx"/>
                    </a:ext>
                  </a:extLst>
                </a:hlinkClick>
              </a:rPr>
              <a:t>John Piazza</a:t>
            </a:r>
            <a:endParaRPr sz="2200">
              <a:solidFill>
                <a:srgbClr val="1155CC"/>
              </a:solidFill>
              <a:latin typeface="Eczar"/>
              <a:ea typeface="Eczar"/>
              <a:cs typeface="Eczar"/>
              <a:sym typeface="Eczar"/>
            </a:endParaRPr>
          </a:p>
          <a:p>
            <a:pPr marL="0" lvl="0" indent="0" algn="l" rtl="0">
              <a:spcBef>
                <a:spcPts val="0"/>
              </a:spcBef>
              <a:spcAft>
                <a:spcPts val="0"/>
              </a:spcAft>
              <a:buNone/>
            </a:pPr>
            <a:endParaRPr sz="2200">
              <a:solidFill>
                <a:srgbClr val="1155CC"/>
              </a:solidFill>
              <a:latin typeface="Eczar"/>
              <a:ea typeface="Eczar"/>
              <a:cs typeface="Eczar"/>
              <a:sym typeface="Eczar"/>
            </a:endParaRPr>
          </a:p>
          <a:p>
            <a:pPr marL="0" lvl="0" indent="0" algn="l" rtl="0">
              <a:spcBef>
                <a:spcPts val="0"/>
              </a:spcBef>
              <a:spcAft>
                <a:spcPts val="0"/>
              </a:spcAft>
              <a:buNone/>
            </a:pPr>
            <a:r>
              <a:rPr lang="en-GB" sz="2200" u="sng">
                <a:solidFill>
                  <a:srgbClr val="1155CC"/>
                </a:solidFill>
                <a:latin typeface="Eczar"/>
                <a:ea typeface="Eczar"/>
                <a:cs typeface="Eczar"/>
                <a:sym typeface="Eczar"/>
                <a:hlinkClick r:id="rId5">
                  <a:extLst>
                    <a:ext uri="{A12FA001-AC4F-418D-AE19-62706E023703}">
                      <ahyp:hlinkClr xmlns:ahyp="http://schemas.microsoft.com/office/drawing/2018/hyperlinkcolor" val="tx"/>
                    </a:ext>
                  </a:extLst>
                </a:hlinkClick>
              </a:rPr>
              <a:t>Justin Slocum Bailey</a:t>
            </a:r>
            <a:endParaRPr sz="2200">
              <a:solidFill>
                <a:srgbClr val="1155CC"/>
              </a:solidFill>
              <a:latin typeface="Eczar"/>
              <a:ea typeface="Eczar"/>
              <a:cs typeface="Eczar"/>
              <a:sym typeface="Eczar"/>
            </a:endParaRPr>
          </a:p>
          <a:p>
            <a:pPr marL="0" lvl="0" indent="0" algn="l" rtl="0">
              <a:spcBef>
                <a:spcPts val="0"/>
              </a:spcBef>
              <a:spcAft>
                <a:spcPts val="0"/>
              </a:spcAft>
              <a:buNone/>
            </a:pPr>
            <a:endParaRPr sz="2200">
              <a:solidFill>
                <a:srgbClr val="1155CC"/>
              </a:solidFill>
              <a:latin typeface="Eczar"/>
              <a:ea typeface="Eczar"/>
              <a:cs typeface="Eczar"/>
              <a:sym typeface="Eczar"/>
            </a:endParaRPr>
          </a:p>
          <a:p>
            <a:pPr marL="0" lvl="0" indent="0" algn="l" rtl="0">
              <a:spcBef>
                <a:spcPts val="0"/>
              </a:spcBef>
              <a:spcAft>
                <a:spcPts val="0"/>
              </a:spcAft>
              <a:buNone/>
            </a:pPr>
            <a:r>
              <a:rPr lang="en-GB" sz="2200" u="sng">
                <a:solidFill>
                  <a:srgbClr val="1155CC"/>
                </a:solidFill>
                <a:latin typeface="Eczar"/>
                <a:ea typeface="Eczar"/>
                <a:cs typeface="Eczar"/>
                <a:sym typeface="Eczar"/>
                <a:hlinkClick r:id="rId6">
                  <a:extLst>
                    <a:ext uri="{A12FA001-AC4F-418D-AE19-62706E023703}">
                      <ahyp:hlinkClr xmlns:ahyp="http://schemas.microsoft.com/office/drawing/2018/hyperlinkcolor" val="tx"/>
                    </a:ext>
                  </a:extLst>
                </a:hlinkClick>
              </a:rPr>
              <a:t>Latin Best Practices</a:t>
            </a:r>
            <a:endParaRPr sz="2200">
              <a:solidFill>
                <a:srgbClr val="1155CC"/>
              </a:solidFill>
              <a:latin typeface="Eczar"/>
              <a:ea typeface="Eczar"/>
              <a:cs typeface="Eczar"/>
              <a:sym typeface="Eczar"/>
            </a:endParaRPr>
          </a:p>
          <a:p>
            <a:pPr marL="0" lvl="0" indent="0" algn="l" rtl="0">
              <a:spcBef>
                <a:spcPts val="0"/>
              </a:spcBef>
              <a:spcAft>
                <a:spcPts val="0"/>
              </a:spcAft>
              <a:buNone/>
            </a:pPr>
            <a:endParaRPr sz="2200">
              <a:solidFill>
                <a:srgbClr val="1155CC"/>
              </a:solidFill>
              <a:latin typeface="Eczar"/>
              <a:ea typeface="Eczar"/>
              <a:cs typeface="Eczar"/>
              <a:sym typeface="Eczar"/>
            </a:endParaRPr>
          </a:p>
          <a:p>
            <a:pPr marL="0" lvl="0" indent="0" algn="l" rtl="0">
              <a:spcBef>
                <a:spcPts val="0"/>
              </a:spcBef>
              <a:spcAft>
                <a:spcPts val="0"/>
              </a:spcAft>
              <a:buClr>
                <a:schemeClr val="dk1"/>
              </a:buClr>
              <a:buSzPts val="1100"/>
              <a:buFont typeface="Arial"/>
              <a:buNone/>
            </a:pPr>
            <a:r>
              <a:rPr lang="en-GB" sz="2200" u="sng">
                <a:solidFill>
                  <a:srgbClr val="1155CC"/>
                </a:solidFill>
                <a:latin typeface="Eczar"/>
                <a:ea typeface="Eczar"/>
                <a:cs typeface="Eczar"/>
                <a:sym typeface="Eczar"/>
                <a:hlinkClick r:id="rId7">
                  <a:extLst>
                    <a:ext uri="{A12FA001-AC4F-418D-AE19-62706E023703}">
                      <ahyp:hlinkClr xmlns:ahyp="http://schemas.microsoft.com/office/drawing/2018/hyperlinkcolor" val="tx"/>
                    </a:ext>
                  </a:extLst>
                </a:hlinkClick>
              </a:rPr>
              <a:t>Lance Piantaggini</a:t>
            </a:r>
            <a:endParaRPr sz="2200">
              <a:solidFill>
                <a:srgbClr val="1155CC"/>
              </a:solidFill>
              <a:latin typeface="Eczar"/>
              <a:ea typeface="Eczar"/>
              <a:cs typeface="Eczar"/>
              <a:sym typeface="Eczar"/>
            </a:endParaRPr>
          </a:p>
        </p:txBody>
      </p:sp>
      <p:sp>
        <p:nvSpPr>
          <p:cNvPr id="265" name="Google Shape;265;p34"/>
          <p:cNvSpPr txBox="1"/>
          <p:nvPr/>
        </p:nvSpPr>
        <p:spPr>
          <a:xfrm>
            <a:off x="5984275" y="4312875"/>
            <a:ext cx="2982600" cy="7389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u="sng">
                <a:solidFill>
                  <a:srgbClr val="1155CC"/>
                </a:solidFill>
                <a:latin typeface="Eczar"/>
                <a:ea typeface="Eczar"/>
                <a:cs typeface="Eczar"/>
                <a:sym typeface="Eczar"/>
                <a:hlinkClick r:id="rId8">
                  <a:extLst>
                    <a:ext uri="{A12FA001-AC4F-418D-AE19-62706E023703}">
                      <ahyp:hlinkClr xmlns:ahyp="http://schemas.microsoft.com/office/drawing/2018/hyperlinkcolor" val="tx"/>
                    </a:ext>
                  </a:extLst>
                </a:hlinkClick>
              </a:rPr>
              <a:t>Movietalk Database</a:t>
            </a:r>
            <a:r>
              <a:rPr lang="en-GB" sz="1800">
                <a:solidFill>
                  <a:schemeClr val="dk1"/>
                </a:solidFill>
                <a:latin typeface="Eczar"/>
                <a:ea typeface="Eczar"/>
                <a:cs typeface="Eczar"/>
                <a:sym typeface="Eczar"/>
              </a:rPr>
              <a:t> link: search for short clips here.</a:t>
            </a:r>
            <a:endParaRPr sz="1800">
              <a:solidFill>
                <a:schemeClr val="dk1"/>
              </a:solidFill>
              <a:latin typeface="Eczar"/>
              <a:ea typeface="Eczar"/>
              <a:cs typeface="Eczar"/>
              <a:sym typeface="Eczar"/>
            </a:endParaRPr>
          </a:p>
        </p:txBody>
      </p:sp>
      <p:sp>
        <p:nvSpPr>
          <p:cNvPr id="266" name="Google Shape;266;p34"/>
          <p:cNvSpPr txBox="1"/>
          <p:nvPr/>
        </p:nvSpPr>
        <p:spPr>
          <a:xfrm>
            <a:off x="5997025" y="3069050"/>
            <a:ext cx="2957100" cy="11697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Eczar"/>
                <a:ea typeface="Eczar"/>
                <a:cs typeface="Eczar"/>
                <a:sym typeface="Eczar"/>
              </a:rPr>
              <a:t>Spoken Latin and Greek being introduced at Oxford University </a:t>
            </a:r>
            <a:r>
              <a:rPr lang="en-GB" sz="1600" u="sng">
                <a:solidFill>
                  <a:srgbClr val="1155CC"/>
                </a:solidFill>
                <a:latin typeface="Eczar"/>
                <a:ea typeface="Eczar"/>
                <a:cs typeface="Eczar"/>
                <a:sym typeface="Eczar"/>
                <a:hlinkClick r:id="rId9">
                  <a:extLst>
                    <a:ext uri="{A12FA001-AC4F-418D-AE19-62706E023703}">
                      <ahyp:hlinkClr xmlns:ahyp="http://schemas.microsoft.com/office/drawing/2018/hyperlinkcolor" val="tx"/>
                    </a:ext>
                  </a:extLst>
                </a:hlinkClick>
              </a:rPr>
              <a:t>Read the article here</a:t>
            </a:r>
            <a:r>
              <a:rPr lang="en-GB" sz="1600">
                <a:solidFill>
                  <a:srgbClr val="1155CC"/>
                </a:solidFill>
                <a:latin typeface="Eczar"/>
                <a:ea typeface="Eczar"/>
                <a:cs typeface="Eczar"/>
                <a:sym typeface="Eczar"/>
              </a:rPr>
              <a:t> </a:t>
            </a:r>
            <a:r>
              <a:rPr lang="en-GB" sz="1600">
                <a:solidFill>
                  <a:schemeClr val="dk1"/>
                </a:solidFill>
                <a:latin typeface="Eczar"/>
                <a:ea typeface="Eczar"/>
                <a:cs typeface="Eczar"/>
                <a:sym typeface="Eczar"/>
              </a:rPr>
              <a:t>from</a:t>
            </a:r>
            <a:r>
              <a:rPr lang="en-GB" sz="1600" i="1">
                <a:solidFill>
                  <a:schemeClr val="dk1"/>
                </a:solidFill>
                <a:latin typeface="Eczar"/>
                <a:ea typeface="Eczar"/>
                <a:cs typeface="Eczar"/>
                <a:sym typeface="Eczar"/>
              </a:rPr>
              <a:t> In Medias Res, Dec 2021</a:t>
            </a:r>
            <a:endParaRPr sz="1600" i="1">
              <a:solidFill>
                <a:schemeClr val="dk1"/>
              </a:solidFill>
              <a:latin typeface="Eczar"/>
              <a:ea typeface="Eczar"/>
              <a:cs typeface="Eczar"/>
              <a:sym typeface="Eczar"/>
            </a:endParaRPr>
          </a:p>
        </p:txBody>
      </p:sp>
      <p:sp>
        <p:nvSpPr>
          <p:cNvPr id="267" name="Google Shape;267;p34"/>
          <p:cNvSpPr txBox="1"/>
          <p:nvPr/>
        </p:nvSpPr>
        <p:spPr>
          <a:xfrm>
            <a:off x="6003325" y="1199400"/>
            <a:ext cx="2944500" cy="11697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Eczar"/>
                <a:ea typeface="Eczar"/>
                <a:cs typeface="Eczar"/>
                <a:sym typeface="Eczar"/>
              </a:rPr>
              <a:t>Excellent, comprehensive </a:t>
            </a:r>
            <a:r>
              <a:rPr lang="en-GB" sz="1600" u="sng">
                <a:solidFill>
                  <a:srgbClr val="1155CC"/>
                </a:solidFill>
                <a:latin typeface="Eczar"/>
                <a:ea typeface="Eczar"/>
                <a:cs typeface="Eczar"/>
                <a:sym typeface="Eczar"/>
                <a:hlinkClick r:id="rId10">
                  <a:extLst>
                    <a:ext uri="{A12FA001-AC4F-418D-AE19-62706E023703}">
                      <ahyp:hlinkClr xmlns:ahyp="http://schemas.microsoft.com/office/drawing/2018/hyperlinkcolor" val="tx"/>
                    </a:ext>
                  </a:extLst>
                </a:hlinkClick>
              </a:rPr>
              <a:t>Article by Bob Patrick about using comprehensible input in the Latin Classroom</a:t>
            </a:r>
            <a:endParaRPr sz="1600">
              <a:solidFill>
                <a:srgbClr val="1155CC"/>
              </a:solidFill>
              <a:latin typeface="Eczar"/>
              <a:ea typeface="Eczar"/>
              <a:cs typeface="Eczar"/>
              <a:sym typeface="Eczar"/>
            </a:endParaRPr>
          </a:p>
        </p:txBody>
      </p:sp>
      <p:sp>
        <p:nvSpPr>
          <p:cNvPr id="268" name="Google Shape;268;p34"/>
          <p:cNvSpPr txBox="1"/>
          <p:nvPr/>
        </p:nvSpPr>
        <p:spPr>
          <a:xfrm>
            <a:off x="5997025" y="2411263"/>
            <a:ext cx="2957100" cy="6156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Justin Slocum Bailey writes about starting to use spoken Latin </a:t>
            </a:r>
            <a:r>
              <a:rPr lang="en-GB" u="sng">
                <a:solidFill>
                  <a:srgbClr val="1155CC"/>
                </a:solidFill>
                <a:latin typeface="Eczar"/>
                <a:ea typeface="Eczar"/>
                <a:cs typeface="Eczar"/>
                <a:sym typeface="Eczar"/>
                <a:hlinkClick r:id="rId11">
                  <a:extLst>
                    <a:ext uri="{A12FA001-AC4F-418D-AE19-62706E023703}">
                      <ahyp:hlinkClr xmlns:ahyp="http://schemas.microsoft.com/office/drawing/2018/hyperlinkcolor" val="tx"/>
                    </a:ext>
                  </a:extLst>
                </a:hlinkClick>
              </a:rPr>
              <a:t>here</a:t>
            </a:r>
            <a:endParaRPr>
              <a:solidFill>
                <a:srgbClr val="1155CC"/>
              </a:solidFill>
              <a:latin typeface="Eczar"/>
              <a:ea typeface="Eczar"/>
              <a:cs typeface="Eczar"/>
              <a:sym typeface="Eczar"/>
            </a:endParaRPr>
          </a:p>
        </p:txBody>
      </p:sp>
      <p:pic>
        <p:nvPicPr>
          <p:cNvPr id="269" name="Google Shape;269;p34"/>
          <p:cNvPicPr preferRelativeResize="0"/>
          <p:nvPr/>
        </p:nvPicPr>
        <p:blipFill>
          <a:blip r:embed="rId12">
            <a:alphaModFix/>
          </a:blip>
          <a:stretch>
            <a:fillRect/>
          </a:stretch>
        </p:blipFill>
        <p:spPr>
          <a:xfrm>
            <a:off x="8125875" y="0"/>
            <a:ext cx="738900" cy="738900"/>
          </a:xfrm>
          <a:prstGeom prst="rect">
            <a:avLst/>
          </a:prstGeom>
          <a:noFill/>
          <a:ln>
            <a:noFill/>
          </a:ln>
        </p:spPr>
      </p:pic>
      <p:sp>
        <p:nvSpPr>
          <p:cNvPr id="270" name="Google Shape;270;p34"/>
          <p:cNvSpPr txBox="1"/>
          <p:nvPr/>
        </p:nvSpPr>
        <p:spPr>
          <a:xfrm>
            <a:off x="134425" y="1103700"/>
            <a:ext cx="4796700" cy="4002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Some excellent blogs on C.I. in the Latin classroom:</a:t>
            </a:r>
            <a:endParaRPr>
              <a:latin typeface="Eczar"/>
              <a:ea typeface="Eczar"/>
              <a:cs typeface="Eczar"/>
              <a:sym typeface="Ecz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5300">
                <a:latin typeface="Eczar"/>
                <a:ea typeface="Eczar"/>
                <a:cs typeface="Eczar"/>
                <a:sym typeface="Eczar"/>
              </a:rPr>
              <a:t>Thank you for listening!</a:t>
            </a:r>
            <a:endParaRPr sz="5300">
              <a:latin typeface="Eczar"/>
              <a:ea typeface="Eczar"/>
              <a:cs typeface="Eczar"/>
              <a:sym typeface="Eczar"/>
            </a:endParaRPr>
          </a:p>
          <a:p>
            <a:pPr marL="0" lvl="0" indent="0" algn="l" rtl="0">
              <a:spcBef>
                <a:spcPts val="0"/>
              </a:spcBef>
              <a:spcAft>
                <a:spcPts val="0"/>
              </a:spcAft>
              <a:buNone/>
            </a:pPr>
            <a:endParaRPr sz="5300" b="1">
              <a:latin typeface="Eczar"/>
              <a:ea typeface="Eczar"/>
              <a:cs typeface="Eczar"/>
              <a:sym typeface="Eczar"/>
            </a:endParaRPr>
          </a:p>
          <a:p>
            <a:pPr marL="0" lvl="0" indent="0" algn="l" rtl="0">
              <a:spcBef>
                <a:spcPts val="0"/>
              </a:spcBef>
              <a:spcAft>
                <a:spcPts val="0"/>
              </a:spcAft>
              <a:buNone/>
            </a:pPr>
            <a:r>
              <a:rPr lang="en-GB" sz="3966">
                <a:latin typeface="Eczar"/>
                <a:ea typeface="Eczar"/>
                <a:cs typeface="Eczar"/>
                <a:sym typeface="Eczar"/>
              </a:rPr>
              <a:t>Email:  lizsyed@gmail.com</a:t>
            </a:r>
            <a:endParaRPr sz="3966">
              <a:latin typeface="Eczar"/>
              <a:ea typeface="Eczar"/>
              <a:cs typeface="Eczar"/>
              <a:sym typeface="Eczar"/>
            </a:endParaRPr>
          </a:p>
        </p:txBody>
      </p:sp>
      <p:pic>
        <p:nvPicPr>
          <p:cNvPr id="276" name="Google Shape;276;p35"/>
          <p:cNvPicPr preferRelativeResize="0"/>
          <p:nvPr/>
        </p:nvPicPr>
        <p:blipFill>
          <a:blip r:embed="rId3">
            <a:alphaModFix/>
          </a:blip>
          <a:stretch>
            <a:fillRect/>
          </a:stretch>
        </p:blipFill>
        <p:spPr>
          <a:xfrm>
            <a:off x="7761550" y="0"/>
            <a:ext cx="1339575" cy="133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4"/>
        <p:cNvGrpSpPr/>
        <p:nvPr/>
      </p:nvGrpSpPr>
      <p:grpSpPr>
        <a:xfrm>
          <a:off x="0" y="0"/>
          <a:ext cx="0" cy="0"/>
          <a:chOff x="0" y="0"/>
          <a:chExt cx="0" cy="0"/>
        </a:xfrm>
      </p:grpSpPr>
      <p:sp>
        <p:nvSpPr>
          <p:cNvPr id="75" name="Google Shape;75;p15"/>
          <p:cNvSpPr txBox="1"/>
          <p:nvPr/>
        </p:nvSpPr>
        <p:spPr>
          <a:xfrm>
            <a:off x="2624800" y="63200"/>
            <a:ext cx="3555000" cy="569400"/>
          </a:xfrm>
          <a:prstGeom prst="rect">
            <a:avLst/>
          </a:prstGeom>
          <a:solidFill>
            <a:srgbClr val="FFD96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latin typeface="Eczar"/>
                <a:ea typeface="Eczar"/>
                <a:cs typeface="Eczar"/>
                <a:sym typeface="Eczar"/>
              </a:rPr>
              <a:t>    What is Movie Talk?</a:t>
            </a:r>
            <a:endParaRPr sz="2500">
              <a:latin typeface="Eczar"/>
              <a:ea typeface="Eczar"/>
              <a:cs typeface="Eczar"/>
              <a:sym typeface="Eczar"/>
            </a:endParaRPr>
          </a:p>
        </p:txBody>
      </p:sp>
      <p:sp>
        <p:nvSpPr>
          <p:cNvPr id="76" name="Google Shape;76;p15"/>
          <p:cNvSpPr txBox="1"/>
          <p:nvPr/>
        </p:nvSpPr>
        <p:spPr>
          <a:xfrm>
            <a:off x="176915" y="3619950"/>
            <a:ext cx="8580900" cy="831300"/>
          </a:xfrm>
          <a:prstGeom prst="rect">
            <a:avLst/>
          </a:prstGeom>
          <a:solidFill>
            <a:srgbClr val="B4A7D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Then let the students watch from the start, uninterrupted, sound on.</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77" name="Google Shape;77;p15"/>
          <p:cNvSpPr txBox="1"/>
          <p:nvPr/>
        </p:nvSpPr>
        <p:spPr>
          <a:xfrm>
            <a:off x="176925" y="1079800"/>
            <a:ext cx="8580900" cy="615600"/>
          </a:xfrm>
          <a:prstGeom prst="rect">
            <a:avLst/>
          </a:prstGeom>
          <a:solidFill>
            <a:srgbClr val="FFE59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Play a short film clip, sound off, while explaining it in </a:t>
            </a:r>
            <a:r>
              <a:rPr lang="en-GB" b="1">
                <a:latin typeface="Eczar"/>
                <a:ea typeface="Eczar"/>
                <a:cs typeface="Eczar"/>
                <a:sym typeface="Eczar"/>
              </a:rPr>
              <a:t>comprehensible</a:t>
            </a:r>
            <a:r>
              <a:rPr lang="en-GB">
                <a:latin typeface="Eczar"/>
                <a:ea typeface="Eczar"/>
                <a:cs typeface="Eczar"/>
                <a:sym typeface="Eczar"/>
              </a:rPr>
              <a:t> Latin..</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78" name="Google Shape;78;p15"/>
          <p:cNvSpPr txBox="1"/>
          <p:nvPr/>
        </p:nvSpPr>
        <p:spPr>
          <a:xfrm>
            <a:off x="176925" y="1887850"/>
            <a:ext cx="8631600" cy="831300"/>
          </a:xfrm>
          <a:prstGeom prst="rect">
            <a:avLst/>
          </a:prstGeom>
          <a:solidFill>
            <a:srgbClr val="A2C4C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Pause often; discuss what you see. Ask questions and </a:t>
            </a:r>
            <a:r>
              <a:rPr lang="en-GB" b="1">
                <a:latin typeface="Eczar"/>
                <a:ea typeface="Eczar"/>
                <a:cs typeface="Eczar"/>
                <a:sym typeface="Eczar"/>
              </a:rPr>
              <a:t>personalise </a:t>
            </a:r>
            <a:r>
              <a:rPr lang="en-GB">
                <a:latin typeface="Eczar"/>
                <a:ea typeface="Eczar"/>
                <a:cs typeface="Eczar"/>
                <a:sym typeface="Eczar"/>
              </a:rPr>
              <a:t>the input. </a:t>
            </a:r>
            <a:endParaRPr>
              <a:latin typeface="Eczar"/>
              <a:ea typeface="Eczar"/>
              <a:cs typeface="Eczar"/>
              <a:sym typeface="Eczar"/>
            </a:endParaRPr>
          </a:p>
          <a:p>
            <a:pPr marL="0" lvl="0" indent="0" algn="l" rtl="0">
              <a:spcBef>
                <a:spcPts val="0"/>
              </a:spcBef>
              <a:spcAft>
                <a:spcPts val="0"/>
              </a:spcAft>
              <a:buNone/>
            </a:pPr>
            <a:r>
              <a:rPr lang="en-GB">
                <a:latin typeface="Eczar"/>
                <a:ea typeface="Eczar"/>
                <a:cs typeface="Eczar"/>
                <a:sym typeface="Eczar"/>
              </a:rPr>
              <a:t> Focus on comprehensible language.</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79" name="Google Shape;79;p15"/>
          <p:cNvSpPr txBox="1"/>
          <p:nvPr/>
        </p:nvSpPr>
        <p:spPr>
          <a:xfrm>
            <a:off x="176925" y="2911600"/>
            <a:ext cx="8580900" cy="400200"/>
          </a:xfrm>
          <a:prstGeom prst="rect">
            <a:avLst/>
          </a:prstGeom>
          <a:solidFill>
            <a:srgbClr val="EA999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Check for understanding. </a:t>
            </a:r>
            <a:endParaRPr>
              <a:latin typeface="Eczar"/>
              <a:ea typeface="Eczar"/>
              <a:cs typeface="Eczar"/>
              <a:sym typeface="Eczar"/>
            </a:endParaRPr>
          </a:p>
        </p:txBody>
      </p:sp>
      <p:pic>
        <p:nvPicPr>
          <p:cNvPr id="80" name="Google Shape;80;p15"/>
          <p:cNvPicPr preferRelativeResize="0"/>
          <p:nvPr/>
        </p:nvPicPr>
        <p:blipFill>
          <a:blip r:embed="rId3">
            <a:alphaModFix/>
          </a:blip>
          <a:stretch>
            <a:fillRect/>
          </a:stretch>
        </p:blipFill>
        <p:spPr>
          <a:xfrm>
            <a:off x="6624363" y="248500"/>
            <a:ext cx="1385500" cy="831300"/>
          </a:xfrm>
          <a:prstGeom prst="rect">
            <a:avLst/>
          </a:prstGeom>
          <a:noFill/>
          <a:ln>
            <a:noFill/>
          </a:ln>
        </p:spPr>
      </p:pic>
      <p:pic>
        <p:nvPicPr>
          <p:cNvPr id="81" name="Google Shape;81;p15"/>
          <p:cNvPicPr preferRelativeResize="0"/>
          <p:nvPr/>
        </p:nvPicPr>
        <p:blipFill rotWithShape="1">
          <a:blip r:embed="rId4">
            <a:alphaModFix/>
          </a:blip>
          <a:srcRect l="22533" t="30632" r="21119"/>
          <a:stretch/>
        </p:blipFill>
        <p:spPr>
          <a:xfrm>
            <a:off x="7942516" y="844575"/>
            <a:ext cx="1201484" cy="831300"/>
          </a:xfrm>
          <a:prstGeom prst="rect">
            <a:avLst/>
          </a:prstGeom>
          <a:noFill/>
          <a:ln>
            <a:noFill/>
          </a:ln>
        </p:spPr>
      </p:pic>
      <p:pic>
        <p:nvPicPr>
          <p:cNvPr id="82" name="Google Shape;82;p15"/>
          <p:cNvPicPr preferRelativeResize="0"/>
          <p:nvPr/>
        </p:nvPicPr>
        <p:blipFill>
          <a:blip r:embed="rId5">
            <a:alphaModFix/>
          </a:blip>
          <a:stretch>
            <a:fillRect/>
          </a:stretch>
        </p:blipFill>
        <p:spPr>
          <a:xfrm>
            <a:off x="7032000" y="938950"/>
            <a:ext cx="897300" cy="897300"/>
          </a:xfrm>
          <a:prstGeom prst="rect">
            <a:avLst/>
          </a:prstGeom>
          <a:noFill/>
          <a:ln>
            <a:noFill/>
          </a:ln>
        </p:spPr>
      </p:pic>
      <p:sp>
        <p:nvSpPr>
          <p:cNvPr id="83" name="Google Shape;83;p15"/>
          <p:cNvSpPr txBox="1"/>
          <p:nvPr/>
        </p:nvSpPr>
        <p:spPr>
          <a:xfrm>
            <a:off x="189575" y="4625350"/>
            <a:ext cx="8580900" cy="400200"/>
          </a:xfrm>
          <a:prstGeom prst="rect">
            <a:avLst/>
          </a:prstGeom>
          <a:solidFill>
            <a:srgbClr val="D5A6B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Afterwards: work with the text, (matching, sorting, sequencing, gap-fills etc) or just move on.</a:t>
            </a:r>
            <a:endParaRPr>
              <a:latin typeface="Eczar"/>
              <a:ea typeface="Eczar"/>
              <a:cs typeface="Eczar"/>
              <a:sym typeface="Eczar"/>
            </a:endParaRPr>
          </a:p>
        </p:txBody>
      </p:sp>
      <p:sp>
        <p:nvSpPr>
          <p:cNvPr id="84" name="Google Shape;84;p15"/>
          <p:cNvSpPr txBox="1"/>
          <p:nvPr/>
        </p:nvSpPr>
        <p:spPr>
          <a:xfrm>
            <a:off x="3360625" y="1356700"/>
            <a:ext cx="222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latin typeface="Lexend"/>
                <a:ea typeface="Lexend"/>
                <a:cs typeface="Lexend"/>
                <a:sym typeface="Lexend"/>
              </a:rPr>
              <a:t>   Establish meaning - Repetition</a:t>
            </a:r>
            <a:endParaRPr sz="1000">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10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10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10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10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8"/>
        <p:cNvGrpSpPr/>
        <p:nvPr/>
      </p:nvGrpSpPr>
      <p:grpSpPr>
        <a:xfrm>
          <a:off x="0" y="0"/>
          <a:ext cx="0" cy="0"/>
          <a:chOff x="0" y="0"/>
          <a:chExt cx="0" cy="0"/>
        </a:xfrm>
      </p:grpSpPr>
      <p:sp>
        <p:nvSpPr>
          <p:cNvPr id="89" name="Google Shape;89;p16"/>
          <p:cNvSpPr txBox="1"/>
          <p:nvPr/>
        </p:nvSpPr>
        <p:spPr>
          <a:xfrm>
            <a:off x="2873475" y="63200"/>
            <a:ext cx="3306300" cy="569400"/>
          </a:xfrm>
          <a:prstGeom prst="rect">
            <a:avLst/>
          </a:prstGeom>
          <a:solidFill>
            <a:srgbClr val="FFD96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latin typeface="Eczar"/>
                <a:ea typeface="Eczar"/>
                <a:cs typeface="Eczar"/>
                <a:sym typeface="Eczar"/>
              </a:rPr>
              <a:t>    Why Movie Talk?</a:t>
            </a:r>
            <a:endParaRPr sz="2500">
              <a:latin typeface="Eczar"/>
              <a:ea typeface="Eczar"/>
              <a:cs typeface="Eczar"/>
              <a:sym typeface="Eczar"/>
            </a:endParaRPr>
          </a:p>
        </p:txBody>
      </p:sp>
      <p:sp>
        <p:nvSpPr>
          <p:cNvPr id="90" name="Google Shape;90;p16"/>
          <p:cNvSpPr txBox="1"/>
          <p:nvPr/>
        </p:nvSpPr>
        <p:spPr>
          <a:xfrm>
            <a:off x="3061375" y="1079800"/>
            <a:ext cx="2627100" cy="16932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Harness the power of a story!</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91" name="Google Shape;91;p16"/>
          <p:cNvSpPr txBox="1"/>
          <p:nvPr/>
        </p:nvSpPr>
        <p:spPr>
          <a:xfrm>
            <a:off x="5945830" y="1079800"/>
            <a:ext cx="2627100" cy="16932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It can be culturally relevant  - (but doesn’t always have to be). </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92" name="Google Shape;92;p16"/>
          <p:cNvSpPr txBox="1"/>
          <p:nvPr/>
        </p:nvSpPr>
        <p:spPr>
          <a:xfrm>
            <a:off x="176925" y="2943000"/>
            <a:ext cx="2627100" cy="1693200"/>
          </a:xfrm>
          <a:prstGeom prst="rect">
            <a:avLst/>
          </a:prstGeom>
          <a:solidFill>
            <a:srgbClr val="FCE5CD"/>
          </a:solid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Eczar"/>
              <a:buChar char="●"/>
            </a:pPr>
            <a:r>
              <a:rPr lang="en-GB">
                <a:latin typeface="Eczar"/>
                <a:ea typeface="Eczar"/>
                <a:cs typeface="Eczar"/>
                <a:sym typeface="Eczar"/>
              </a:rPr>
              <a:t>Introduce new vocabulary</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457200" lvl="0" indent="-317500" algn="l" rtl="0">
              <a:spcBef>
                <a:spcPts val="0"/>
              </a:spcBef>
              <a:spcAft>
                <a:spcPts val="0"/>
              </a:spcAft>
              <a:buSzPts val="1400"/>
              <a:buFont typeface="Eczar"/>
              <a:buChar char="●"/>
            </a:pPr>
            <a:r>
              <a:rPr lang="en-GB">
                <a:latin typeface="Eczar"/>
                <a:ea typeface="Eczar"/>
                <a:cs typeface="Eczar"/>
                <a:sym typeface="Eczar"/>
              </a:rPr>
              <a:t>“Pop-up” grammar</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93" name="Google Shape;93;p16"/>
          <p:cNvSpPr txBox="1"/>
          <p:nvPr/>
        </p:nvSpPr>
        <p:spPr>
          <a:xfrm>
            <a:off x="3061375" y="2971450"/>
            <a:ext cx="2627100" cy="16932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Differentiated teaching</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r>
              <a:rPr lang="en-GB">
                <a:latin typeface="Eczar"/>
                <a:ea typeface="Eczar"/>
                <a:cs typeface="Eczar"/>
                <a:sym typeface="Eczar"/>
              </a:rPr>
              <a:t>Inclusive approach</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sp>
        <p:nvSpPr>
          <p:cNvPr id="94" name="Google Shape;94;p16"/>
          <p:cNvSpPr txBox="1"/>
          <p:nvPr/>
        </p:nvSpPr>
        <p:spPr>
          <a:xfrm>
            <a:off x="176925" y="1079800"/>
            <a:ext cx="2627100" cy="16932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Students hear  </a:t>
            </a:r>
            <a:r>
              <a:rPr lang="en-GB" b="1">
                <a:latin typeface="Eczar"/>
                <a:ea typeface="Eczar"/>
                <a:cs typeface="Eczar"/>
                <a:sym typeface="Eczar"/>
              </a:rPr>
              <a:t>interesting </a:t>
            </a:r>
            <a:r>
              <a:rPr lang="en-GB" b="1">
                <a:solidFill>
                  <a:schemeClr val="dk1"/>
                </a:solidFill>
                <a:latin typeface="Eczar"/>
                <a:ea typeface="Eczar"/>
                <a:cs typeface="Eczar"/>
                <a:sym typeface="Eczar"/>
              </a:rPr>
              <a:t>spoken Latin</a:t>
            </a:r>
            <a:r>
              <a:rPr lang="en-GB">
                <a:latin typeface="Eczar"/>
                <a:ea typeface="Eczar"/>
                <a:cs typeface="Eczar"/>
                <a:sym typeface="Eczar"/>
              </a:rPr>
              <a:t> that they </a:t>
            </a:r>
            <a:r>
              <a:rPr lang="en-GB" b="1">
                <a:latin typeface="Eczar"/>
                <a:ea typeface="Eczar"/>
                <a:cs typeface="Eczar"/>
                <a:sym typeface="Eczar"/>
              </a:rPr>
              <a:t>understand</a:t>
            </a:r>
            <a:r>
              <a:rPr lang="en-GB">
                <a:latin typeface="Eczar"/>
                <a:ea typeface="Eczar"/>
                <a:cs typeface="Eczar"/>
                <a:sym typeface="Eczar"/>
              </a:rPr>
              <a:t> </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r>
              <a:rPr lang="en-GB">
                <a:latin typeface="Eczar"/>
                <a:ea typeface="Eczar"/>
                <a:cs typeface="Eczar"/>
                <a:sym typeface="Eczar"/>
              </a:rPr>
              <a:t>(compelling, comprehensible input).</a:t>
            </a:r>
            <a:endParaRPr>
              <a:latin typeface="Eczar"/>
              <a:ea typeface="Eczar"/>
              <a:cs typeface="Eczar"/>
              <a:sym typeface="Eczar"/>
            </a:endParaRPr>
          </a:p>
        </p:txBody>
      </p:sp>
      <p:pic>
        <p:nvPicPr>
          <p:cNvPr id="95" name="Google Shape;95;p16"/>
          <p:cNvPicPr preferRelativeResize="0"/>
          <p:nvPr/>
        </p:nvPicPr>
        <p:blipFill>
          <a:blip r:embed="rId3">
            <a:alphaModFix/>
          </a:blip>
          <a:stretch>
            <a:fillRect/>
          </a:stretch>
        </p:blipFill>
        <p:spPr>
          <a:xfrm>
            <a:off x="2018225" y="1564750"/>
            <a:ext cx="723300" cy="723300"/>
          </a:xfrm>
          <a:prstGeom prst="rect">
            <a:avLst/>
          </a:prstGeom>
          <a:noFill/>
          <a:ln>
            <a:noFill/>
          </a:ln>
        </p:spPr>
      </p:pic>
      <p:pic>
        <p:nvPicPr>
          <p:cNvPr id="96" name="Google Shape;96;p16"/>
          <p:cNvPicPr preferRelativeResize="0"/>
          <p:nvPr/>
        </p:nvPicPr>
        <p:blipFill>
          <a:blip r:embed="rId4">
            <a:alphaModFix/>
          </a:blip>
          <a:stretch>
            <a:fillRect/>
          </a:stretch>
        </p:blipFill>
        <p:spPr>
          <a:xfrm>
            <a:off x="3754200" y="1496850"/>
            <a:ext cx="1074900" cy="1074900"/>
          </a:xfrm>
          <a:prstGeom prst="rect">
            <a:avLst/>
          </a:prstGeom>
          <a:noFill/>
          <a:ln>
            <a:noFill/>
          </a:ln>
        </p:spPr>
      </p:pic>
      <p:pic>
        <p:nvPicPr>
          <p:cNvPr id="97" name="Google Shape;97;p16"/>
          <p:cNvPicPr preferRelativeResize="0"/>
          <p:nvPr/>
        </p:nvPicPr>
        <p:blipFill>
          <a:blip r:embed="rId5">
            <a:alphaModFix/>
          </a:blip>
          <a:stretch>
            <a:fillRect/>
          </a:stretch>
        </p:blipFill>
        <p:spPr>
          <a:xfrm>
            <a:off x="7923675" y="2079300"/>
            <a:ext cx="569400" cy="569400"/>
          </a:xfrm>
          <a:prstGeom prst="rect">
            <a:avLst/>
          </a:prstGeom>
          <a:noFill/>
          <a:ln>
            <a:noFill/>
          </a:ln>
        </p:spPr>
      </p:pic>
      <p:pic>
        <p:nvPicPr>
          <p:cNvPr id="98" name="Google Shape;98;p16"/>
          <p:cNvPicPr preferRelativeResize="0"/>
          <p:nvPr/>
        </p:nvPicPr>
        <p:blipFill>
          <a:blip r:embed="rId6">
            <a:alphaModFix/>
          </a:blip>
          <a:stretch>
            <a:fillRect/>
          </a:stretch>
        </p:blipFill>
        <p:spPr>
          <a:xfrm>
            <a:off x="1042175" y="3770925"/>
            <a:ext cx="723300" cy="723300"/>
          </a:xfrm>
          <a:prstGeom prst="rect">
            <a:avLst/>
          </a:prstGeom>
          <a:noFill/>
          <a:ln>
            <a:noFill/>
          </a:ln>
        </p:spPr>
      </p:pic>
      <p:pic>
        <p:nvPicPr>
          <p:cNvPr id="99" name="Google Shape;99;p16"/>
          <p:cNvPicPr preferRelativeResize="0"/>
          <p:nvPr/>
        </p:nvPicPr>
        <p:blipFill>
          <a:blip r:embed="rId7">
            <a:alphaModFix/>
          </a:blip>
          <a:stretch>
            <a:fillRect/>
          </a:stretch>
        </p:blipFill>
        <p:spPr>
          <a:xfrm>
            <a:off x="4691603" y="3728175"/>
            <a:ext cx="808800" cy="808800"/>
          </a:xfrm>
          <a:prstGeom prst="rect">
            <a:avLst/>
          </a:prstGeom>
          <a:noFill/>
          <a:ln>
            <a:noFill/>
          </a:ln>
        </p:spPr>
      </p:pic>
      <p:sp>
        <p:nvSpPr>
          <p:cNvPr id="100" name="Google Shape;100;p16"/>
          <p:cNvSpPr txBox="1"/>
          <p:nvPr/>
        </p:nvSpPr>
        <p:spPr>
          <a:xfrm>
            <a:off x="5945825" y="2971450"/>
            <a:ext cx="2627100" cy="16932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Eczar"/>
                <a:ea typeface="Eczar"/>
                <a:cs typeface="Eczar"/>
                <a:sym typeface="Eczar"/>
              </a:rPr>
              <a:t>Easier introduction to speaking Latin in class for teachers.</a:t>
            </a: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a:p>
            <a:pPr marL="0" lvl="0" indent="0" algn="l" rtl="0">
              <a:spcBef>
                <a:spcPts val="0"/>
              </a:spcBef>
              <a:spcAft>
                <a:spcPts val="0"/>
              </a:spcAft>
              <a:buNone/>
            </a:pPr>
            <a:endParaRPr>
              <a:latin typeface="Eczar"/>
              <a:ea typeface="Eczar"/>
              <a:cs typeface="Eczar"/>
              <a:sym typeface="Eczar"/>
            </a:endParaRPr>
          </a:p>
        </p:txBody>
      </p:sp>
      <p:pic>
        <p:nvPicPr>
          <p:cNvPr id="101" name="Google Shape;101;p16"/>
          <p:cNvPicPr preferRelativeResize="0"/>
          <p:nvPr/>
        </p:nvPicPr>
        <p:blipFill>
          <a:blip r:embed="rId8">
            <a:alphaModFix/>
          </a:blip>
          <a:stretch>
            <a:fillRect/>
          </a:stretch>
        </p:blipFill>
        <p:spPr>
          <a:xfrm>
            <a:off x="6816738" y="3608975"/>
            <a:ext cx="885250" cy="88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5"/>
        <p:cNvGrpSpPr/>
        <p:nvPr/>
      </p:nvGrpSpPr>
      <p:grpSpPr>
        <a:xfrm>
          <a:off x="0" y="0"/>
          <a:ext cx="0" cy="0"/>
          <a:chOff x="0" y="0"/>
          <a:chExt cx="0" cy="0"/>
        </a:xfrm>
      </p:grpSpPr>
      <p:sp>
        <p:nvSpPr>
          <p:cNvPr id="106" name="Google Shape;106;p17"/>
          <p:cNvSpPr txBox="1"/>
          <p:nvPr/>
        </p:nvSpPr>
        <p:spPr>
          <a:xfrm>
            <a:off x="366500" y="240125"/>
            <a:ext cx="806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7" name="Google Shape;107;p17"/>
          <p:cNvSpPr txBox="1"/>
          <p:nvPr/>
        </p:nvSpPr>
        <p:spPr>
          <a:xfrm>
            <a:off x="454950" y="104250"/>
            <a:ext cx="83913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latin typeface="Eczar"/>
                <a:ea typeface="Eczar"/>
                <a:cs typeface="Eczar"/>
                <a:sym typeface="Eczar"/>
              </a:rPr>
              <a:t>Example Script (prepared in advance)</a:t>
            </a:r>
            <a:endParaRPr sz="2300">
              <a:latin typeface="Eczar"/>
              <a:ea typeface="Eczar"/>
              <a:cs typeface="Eczar"/>
              <a:sym typeface="Eczar"/>
            </a:endParaRPr>
          </a:p>
          <a:p>
            <a:pPr marL="0" lvl="0" indent="0" algn="l" rtl="0">
              <a:spcBef>
                <a:spcPts val="0"/>
              </a:spcBef>
              <a:spcAft>
                <a:spcPts val="0"/>
              </a:spcAft>
              <a:buNone/>
            </a:pPr>
            <a:endParaRPr sz="2300">
              <a:latin typeface="Eczar"/>
              <a:ea typeface="Eczar"/>
              <a:cs typeface="Eczar"/>
              <a:sym typeface="Eczar"/>
            </a:endParaRPr>
          </a:p>
          <a:p>
            <a:pPr marL="0" lvl="0" indent="0" algn="l" rtl="0">
              <a:spcBef>
                <a:spcPts val="0"/>
              </a:spcBef>
              <a:spcAft>
                <a:spcPts val="0"/>
              </a:spcAft>
              <a:buNone/>
            </a:pPr>
            <a:endParaRPr sz="2300">
              <a:latin typeface="Eczar"/>
              <a:ea typeface="Eczar"/>
              <a:cs typeface="Eczar"/>
              <a:sym typeface="Eczar"/>
            </a:endParaRPr>
          </a:p>
        </p:txBody>
      </p:sp>
      <p:graphicFrame>
        <p:nvGraphicFramePr>
          <p:cNvPr id="108" name="Google Shape;108;p17"/>
          <p:cNvGraphicFramePr/>
          <p:nvPr/>
        </p:nvGraphicFramePr>
        <p:xfrm>
          <a:off x="227475" y="752725"/>
          <a:ext cx="3000000" cy="3000000"/>
        </p:xfrm>
        <a:graphic>
          <a:graphicData uri="http://schemas.openxmlformats.org/drawingml/2006/table">
            <a:tbl>
              <a:tblPr>
                <a:noFill/>
                <a:tableStyleId>{16146BBA-FFBD-4A26-98B3-5EE6E6A399F3}</a:tableStyleId>
              </a:tblPr>
              <a:tblGrid>
                <a:gridCol w="1026150">
                  <a:extLst>
                    <a:ext uri="{9D8B030D-6E8A-4147-A177-3AD203B41FA5}">
                      <a16:colId xmlns:a16="http://schemas.microsoft.com/office/drawing/2014/main" val="20000"/>
                    </a:ext>
                  </a:extLst>
                </a:gridCol>
                <a:gridCol w="5008225">
                  <a:extLst>
                    <a:ext uri="{9D8B030D-6E8A-4147-A177-3AD203B41FA5}">
                      <a16:colId xmlns:a16="http://schemas.microsoft.com/office/drawing/2014/main" val="20001"/>
                    </a:ext>
                  </a:extLst>
                </a:gridCol>
              </a:tblGrid>
              <a:tr h="370850">
                <a:tc>
                  <a:txBody>
                    <a:bodyPr/>
                    <a:lstStyle/>
                    <a:p>
                      <a:pPr marL="0" lvl="0" indent="0" algn="l" rtl="0">
                        <a:spcBef>
                          <a:spcPts val="0"/>
                        </a:spcBef>
                        <a:spcAft>
                          <a:spcPts val="0"/>
                        </a:spcAft>
                        <a:buNone/>
                      </a:pPr>
                      <a:r>
                        <a:rPr lang="en-GB" sz="1600">
                          <a:latin typeface="Eczar"/>
                          <a:ea typeface="Eczar"/>
                          <a:cs typeface="Eczar"/>
                          <a:sym typeface="Eczar"/>
                        </a:rPr>
                        <a:t>0:08</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ecce puer!</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GB" sz="1600">
                          <a:latin typeface="Eczar"/>
                          <a:ea typeface="Eczar"/>
                          <a:cs typeface="Eczar"/>
                          <a:sym typeface="Eczar"/>
                        </a:rPr>
                        <a:t>0:11</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puer Xbox ludit.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lvl="0" indent="0" algn="l" rtl="0">
                        <a:spcBef>
                          <a:spcPts val="0"/>
                        </a:spcBef>
                        <a:spcAft>
                          <a:spcPts val="0"/>
                        </a:spcAft>
                        <a:buNone/>
                      </a:pPr>
                      <a:r>
                        <a:rPr lang="en-GB" sz="1600">
                          <a:latin typeface="Eczar"/>
                          <a:ea typeface="Eczar"/>
                          <a:cs typeface="Eczar"/>
                          <a:sym typeface="Eczar"/>
                        </a:rPr>
                        <a:t>0:21</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mater intrat. quid mater habet? mater arcam habet.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lvl="0" indent="0" algn="l" rtl="0">
                        <a:spcBef>
                          <a:spcPts val="0"/>
                        </a:spcBef>
                        <a:spcAft>
                          <a:spcPts val="0"/>
                        </a:spcAft>
                        <a:buNone/>
                      </a:pPr>
                      <a:r>
                        <a:rPr lang="en-GB" sz="1600">
                          <a:latin typeface="Eczar"/>
                          <a:ea typeface="Eczar"/>
                          <a:cs typeface="Eczar"/>
                          <a:sym typeface="Eczar"/>
                        </a:rPr>
                        <a:t>0:41</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in arca donum est.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lvl="0" indent="0" algn="l" rtl="0">
                        <a:spcBef>
                          <a:spcPts val="0"/>
                        </a:spcBef>
                        <a:spcAft>
                          <a:spcPts val="0"/>
                        </a:spcAft>
                        <a:buNone/>
                      </a:pPr>
                      <a:r>
                        <a:rPr lang="en-GB" sz="1600">
                          <a:latin typeface="Eczar"/>
                          <a:ea typeface="Eczar"/>
                          <a:cs typeface="Eczar"/>
                          <a:sym typeface="Eczar"/>
                        </a:rPr>
                        <a:t>0:51</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quid donum est? </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lvl="0" indent="0" algn="l" rtl="0">
                        <a:spcBef>
                          <a:spcPts val="0"/>
                        </a:spcBef>
                        <a:spcAft>
                          <a:spcPts val="0"/>
                        </a:spcAft>
                        <a:buNone/>
                      </a:pPr>
                      <a:r>
                        <a:rPr lang="en-GB" sz="1600">
                          <a:latin typeface="Eczar"/>
                          <a:ea typeface="Eczar"/>
                          <a:cs typeface="Eczar"/>
                          <a:sym typeface="Eczar"/>
                        </a:rPr>
                        <a:t>0:55</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canis donum est!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lvl="0" indent="0" algn="l" rtl="0">
                        <a:spcBef>
                          <a:spcPts val="0"/>
                        </a:spcBef>
                        <a:spcAft>
                          <a:spcPts val="0"/>
                        </a:spcAft>
                        <a:buNone/>
                      </a:pPr>
                      <a:r>
                        <a:rPr lang="en-GB" sz="1600">
                          <a:latin typeface="Eczar"/>
                          <a:ea typeface="Eczar"/>
                          <a:cs typeface="Eczar"/>
                          <a:sym typeface="Eczar"/>
                        </a:rPr>
                        <a:t>1:04</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canis tria crura habet, non quattuor.</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lvl="0" indent="0" algn="l" rtl="0">
                        <a:spcBef>
                          <a:spcPts val="0"/>
                        </a:spcBef>
                        <a:spcAft>
                          <a:spcPts val="0"/>
                        </a:spcAft>
                        <a:buNone/>
                      </a:pPr>
                      <a:r>
                        <a:rPr lang="en-GB" sz="1600">
                          <a:latin typeface="Eczar"/>
                          <a:ea typeface="Eczar"/>
                          <a:cs typeface="Eczar"/>
                          <a:sym typeface="Eczar"/>
                        </a:rPr>
                        <a:t>1:09</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puer iratus est, quod canis tria crura habet.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lvl="0" indent="0" algn="l" rtl="0">
                        <a:spcBef>
                          <a:spcPts val="0"/>
                        </a:spcBef>
                        <a:spcAft>
                          <a:spcPts val="0"/>
                        </a:spcAft>
                        <a:buNone/>
                      </a:pPr>
                      <a:r>
                        <a:rPr lang="en-GB" sz="1600">
                          <a:latin typeface="Eczar"/>
                          <a:ea typeface="Eczar"/>
                          <a:cs typeface="Eczar"/>
                          <a:sym typeface="Eczar"/>
                        </a:rPr>
                        <a:t>1:15</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canis ludere vult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70850">
                <a:tc>
                  <a:txBody>
                    <a:bodyPr/>
                    <a:lstStyle/>
                    <a:p>
                      <a:pPr marL="0" lvl="0" indent="0" algn="l" rtl="0">
                        <a:spcBef>
                          <a:spcPts val="0"/>
                        </a:spcBef>
                        <a:spcAft>
                          <a:spcPts val="0"/>
                        </a:spcAft>
                        <a:buNone/>
                      </a:pPr>
                      <a:r>
                        <a:rPr lang="en-GB" sz="1600">
                          <a:latin typeface="Eczar"/>
                          <a:ea typeface="Eczar"/>
                          <a:cs typeface="Eczar"/>
                          <a:sym typeface="Eczar"/>
                        </a:rPr>
                        <a:t>1:19</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puer non ludere vult.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70850">
                <a:tc>
                  <a:txBody>
                    <a:bodyPr/>
                    <a:lstStyle/>
                    <a:p>
                      <a:pPr marL="0" lvl="0" indent="0" algn="l" rtl="0">
                        <a:spcBef>
                          <a:spcPts val="0"/>
                        </a:spcBef>
                        <a:spcAft>
                          <a:spcPts val="0"/>
                        </a:spcAft>
                        <a:buNone/>
                      </a:pPr>
                      <a:r>
                        <a:rPr lang="en-GB" sz="1600">
                          <a:latin typeface="Eczar"/>
                          <a:ea typeface="Eczar"/>
                          <a:cs typeface="Eczar"/>
                          <a:sym typeface="Eczar"/>
                        </a:rPr>
                        <a:t>1:27</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600">
                          <a:latin typeface="Eczar"/>
                          <a:ea typeface="Eczar"/>
                          <a:cs typeface="Eczar"/>
                          <a:sym typeface="Eczar"/>
                        </a:rPr>
                        <a:t>canis pilum videt.</a:t>
                      </a:r>
                      <a:endParaRPr sz="1600">
                        <a:latin typeface="Eczar"/>
                        <a:ea typeface="Eczar"/>
                        <a:cs typeface="Eczar"/>
                        <a:sym typeface="Ecz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09" name="Google Shape;109;p17"/>
          <p:cNvSpPr txBox="1"/>
          <p:nvPr/>
        </p:nvSpPr>
        <p:spPr>
          <a:xfrm>
            <a:off x="6780900" y="4743300"/>
            <a:ext cx="23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Eczar"/>
                <a:ea typeface="Eczar"/>
                <a:cs typeface="Eczar"/>
                <a:sym typeface="Eczar"/>
              </a:rPr>
              <a:t>Credit: Keith Toda</a:t>
            </a:r>
            <a:endParaRPr sz="1500">
              <a:latin typeface="Eczar"/>
              <a:ea typeface="Eczar"/>
              <a:cs typeface="Eczar"/>
              <a:sym typeface="Eczar"/>
            </a:endParaRPr>
          </a:p>
        </p:txBody>
      </p:sp>
      <p:pic>
        <p:nvPicPr>
          <p:cNvPr id="110" name="Google Shape;110;p17"/>
          <p:cNvPicPr preferRelativeResize="0"/>
          <p:nvPr/>
        </p:nvPicPr>
        <p:blipFill>
          <a:blip r:embed="rId3">
            <a:alphaModFix/>
          </a:blip>
          <a:stretch>
            <a:fillRect/>
          </a:stretch>
        </p:blipFill>
        <p:spPr>
          <a:xfrm>
            <a:off x="8125875" y="0"/>
            <a:ext cx="975250" cy="975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14"/>
        <p:cNvGrpSpPr/>
        <p:nvPr/>
      </p:nvGrpSpPr>
      <p:grpSpPr>
        <a:xfrm>
          <a:off x="0" y="0"/>
          <a:ext cx="0" cy="0"/>
          <a:chOff x="0" y="0"/>
          <a:chExt cx="0" cy="0"/>
        </a:xfrm>
      </p:grpSpPr>
      <p:pic>
        <p:nvPicPr>
          <p:cNvPr id="115" name="Google Shape;115;p18" descr="Subtitles:&#10;Basque, Bulgarian, Catalan, Chinese, Czech, Dutch, English, Estonian, Esperanto, Finnish, French, German, Greek, Hebrew, Hungarian, Indonesian, Japanese, Korean, Lithuanian, Polish, Portuguese, Russian, Slovak, Spanish, Turkish, Thai&#10;&#10;&#10;“The Present” is a thesis short from the Institute of Animation, Visual Effects and Digital Postproduction at the Filmakademie Baden-Wuerttemberg in Ludwigsburg, Germany.&#10;&#10;facebook page: www.facebook.com/thepresentshort&#10;vimeo: https://vimeo.com/152985022&#10;&#10;www.jacobfrey.de&#10;www.mentirinhas.com.br&#10;&#10;soundtrack by &quot;Zealand&quot;&#10;itunes.apple.com/us/album/present-feat.-septemberkind/id915500091&#10;https://www.amazon.de/gp/product/B00NDSJT6C?ie=UTF8&amp;keywords=zealand%20the%20present&amp;qid=1453999640&amp;ref_=sr_1_2&amp;s=dmusic&amp;sr=1-2b-mp3-albums-bar-strip-0&#10;&#10;We really hope you enjoy the result of our hard work. Thanks to everyone who help creating this film and everyone who supported us during the festivals. Thanks a lot for making this such an incredible journey.&#10;&#10;“The Present” is based on a great little comic strip by the very talented Fabio Coala. Make sure to check out his page: mentirinhas.com.br&#10;&#10;The Present screened on over 180 film festivals and won more than 50 awards world wide.&#10;&#10;A more detailed list of all the festival awards:&#10;01. Int. Festival of Animation Cinema and Comics Cartoon Club - Cartoon Kids Award&#10;02. Flickers Rhode Island International Film Festival – Grand Prize Best Animation&#10;03. FESA - Best Film for Children&#10;04. Animago Award - Nominated for Best Short Film&#10;05. Int. Student Film Festival Pisek – Special Jury Award &#10;06. Animalada - Best Short Animated Film 2014, Jury Award &#10;07. Anim Arte – Maxi Second place: Audience Award &#10;08. 15 Short Film Festival – Jury Award Best Animation &#10;09. PISAF – Audiences Prize (International) &#10;10. International Family Film Festival – Best Foreign Short Animation &#10;11. Enfoque, Int. Film Festival of Puerto Rico – Best Animation and Audience Choice Award &#10;12. Filmschau Baden Wuerttemberg – Best Animation&#10;13. El Corto del Ano - Special Jury Mention &#10;14. Watersprite 2015 – Best Original Film Music &#10;15. California International Shorts Festival – Best Animated Short &#10;16. Short Tiger, Next Generation – Short Tiger Award&#10;17. Landshuter Kurzfilmfestival – Audience Award Kids &#10;18. Soul 4 Reel Festival – Best Animation&#10;19. Canada International Film Festival - Best Animation &#10;20. CMS Int. Children´s Film Festival – Special Mention&#10;21. Monstronale – Int. Children Jury Award&#10;22. Sehsuechte Int. Student Festival Konrad Wolf – Best Children Film &#10;23. RiverRun International Film Festival – Best Student Animated Short &#10;24. VAFI – MIDI Section First Prize &#10;25. Newport Beach Film Festival – Outstanding Achievement in Filmmaking &#10;26. Timeline Film Festival – Filmmaker Award &#10;27. Animayo Festival de Cine de Animacion – Director Award &#10;28. Chile Monos Festival Internationcional de Animacion – Second Place Int. School Short Film Competition &#10;29. Carmarthen Bay Film Festival – Best Animation &#10;30. Int. Film Festival for Children &amp; Youth - THE HERMÍNA TÝRLOVÁ AWARD FOR YOUNG ARTIST AGED UNDER 35 &#10;31. Rendezvous Festival – Best Animation &#10;32. Accolade Global Film Competition - Award of Excellence Special Mention: Animation (Student) &#10;33. Long Day Short Film – Grand Jury Prize &#10;34. Animatio Curtas Vila do Conde IFF – Curtinhas Prize &#10;35. Anima Mundi – Best short film for Children &#10;36. Maramures International Film Festival 2015 - Audience Award &#10;37. Real to Reel International Film festival – Best Student Animation&#10;38. Giffoni Film Festival – Second Most Voted Film &#10;39. Traverse City Film Festival – Audience Award for Best Kids Short &#10;40. Ariano Film Festival – Best Animation &#10;41. Int. Film Festival Nueva Mirada for Children and Youth - Golden Kite&quot; Award &#10;42. Joy House Film Festival – Media Super's Best Film &#10;43. ArTelesia Film Festival – School and University Award &#10;44. Summer Slam Film Festival – Best Animation Short&#10;45. Catalina Film Festival – Best Animation Film &#10;46. Sapporo Shorts Fest - Best Student Children Film Silver&#10;47. Sapporo Shorts Fest - Best Student Director Award &#10;48. AKUT – 2. Audience Award&#10;49. NYLA International Film Festival - Best Animation &#10;50. Austin Film Festival - Animated Short Audience Award &#10;51. Seoul Guro Int. Kids Film Festival - Best Animated Short Film &#10;52. Filemon - Best Short Film &#10;53. Virginia Film Festival – Audience Award for Narrative Short&#10;54. Ojai Film Festival – Honorable Mention &#10;55. Gold Coast International Film festival – Jury Award for Best Student Short Film &#10;56. Short Film Awards – Best Animated Short &#10;57. Roshd Int. Film Festival – Third Prize &#10;58. Olympia International Film Festival – Children´s Jury Award for Best animated short&#10;59. Los Angeles Independent Film Festival - Best Animation" title="The Present - OFFICIAL">
            <a:hlinkClick r:id="rId3"/>
          </p:cNvPr>
          <p:cNvPicPr preferRelativeResize="0"/>
          <p:nvPr/>
        </p:nvPicPr>
        <p:blipFill>
          <a:blip r:embed="rId4">
            <a:alphaModFix/>
          </a:blip>
          <a:stretch>
            <a:fillRect/>
          </a:stretch>
        </p:blipFill>
        <p:spPr>
          <a:xfrm>
            <a:off x="2640000" y="12750"/>
            <a:ext cx="6504000" cy="4878000"/>
          </a:xfrm>
          <a:prstGeom prst="rect">
            <a:avLst/>
          </a:prstGeom>
          <a:noFill/>
          <a:ln>
            <a:noFill/>
          </a:ln>
        </p:spPr>
      </p:pic>
      <p:sp>
        <p:nvSpPr>
          <p:cNvPr id="116" name="Google Shape;116;p18"/>
          <p:cNvSpPr txBox="1"/>
          <p:nvPr/>
        </p:nvSpPr>
        <p:spPr>
          <a:xfrm>
            <a:off x="126375" y="101100"/>
            <a:ext cx="444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7" name="Google Shape;117;p18"/>
          <p:cNvSpPr txBox="1"/>
          <p:nvPr/>
        </p:nvSpPr>
        <p:spPr>
          <a:xfrm>
            <a:off x="0" y="12750"/>
            <a:ext cx="2279700" cy="19947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100" b="1">
                <a:solidFill>
                  <a:schemeClr val="dk1"/>
                </a:solidFill>
                <a:latin typeface="Eczar"/>
                <a:ea typeface="Eczar"/>
                <a:cs typeface="Eczar"/>
                <a:sym typeface="Eczar"/>
              </a:rPr>
              <a:t>ludit</a:t>
            </a:r>
            <a:r>
              <a:rPr lang="en-GB" sz="2100" b="1" i="1">
                <a:solidFill>
                  <a:schemeClr val="dk2"/>
                </a:solidFill>
                <a:latin typeface="Eczar"/>
                <a:ea typeface="Eczar"/>
                <a:cs typeface="Eczar"/>
                <a:sym typeface="Eczar"/>
              </a:rPr>
              <a:t> </a:t>
            </a:r>
            <a:r>
              <a:rPr lang="en-GB" sz="2100" i="1">
                <a:solidFill>
                  <a:schemeClr val="dk2"/>
                </a:solidFill>
                <a:latin typeface="Eczar"/>
                <a:ea typeface="Eczar"/>
                <a:cs typeface="Eczar"/>
                <a:sym typeface="Eczar"/>
              </a:rPr>
              <a:t>plays </a:t>
            </a:r>
            <a:endParaRPr sz="21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2100" b="1">
                <a:solidFill>
                  <a:schemeClr val="dk1"/>
                </a:solidFill>
                <a:latin typeface="Eczar"/>
                <a:ea typeface="Eczar"/>
                <a:cs typeface="Eczar"/>
                <a:sym typeface="Eczar"/>
              </a:rPr>
              <a:t>intrat</a:t>
            </a:r>
            <a:r>
              <a:rPr lang="en-GB" sz="2100" i="1">
                <a:solidFill>
                  <a:schemeClr val="dk2"/>
                </a:solidFill>
                <a:latin typeface="Eczar"/>
                <a:ea typeface="Eczar"/>
                <a:cs typeface="Eczar"/>
                <a:sym typeface="Eczar"/>
              </a:rPr>
              <a:t>  enters</a:t>
            </a:r>
            <a:endParaRPr sz="21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2100" b="1">
                <a:solidFill>
                  <a:schemeClr val="dk1"/>
                </a:solidFill>
                <a:latin typeface="Eczar"/>
                <a:ea typeface="Eczar"/>
                <a:cs typeface="Eczar"/>
                <a:sym typeface="Eczar"/>
              </a:rPr>
              <a:t>habet </a:t>
            </a:r>
            <a:r>
              <a:rPr lang="en-GB" sz="2100">
                <a:solidFill>
                  <a:schemeClr val="dk1"/>
                </a:solidFill>
                <a:latin typeface="Eczar"/>
                <a:ea typeface="Eczar"/>
                <a:cs typeface="Eczar"/>
                <a:sym typeface="Eczar"/>
              </a:rPr>
              <a:t>   </a:t>
            </a:r>
            <a:r>
              <a:rPr lang="en-GB" sz="2100" i="1">
                <a:solidFill>
                  <a:schemeClr val="dk2"/>
                </a:solidFill>
                <a:latin typeface="Eczar"/>
                <a:ea typeface="Eczar"/>
                <a:cs typeface="Eczar"/>
                <a:sym typeface="Eczar"/>
              </a:rPr>
              <a:t>has</a:t>
            </a:r>
            <a:endParaRPr sz="2100">
              <a:solidFill>
                <a:schemeClr val="dk1"/>
              </a:solidFill>
              <a:latin typeface="Eczar"/>
              <a:ea typeface="Eczar"/>
              <a:cs typeface="Eczar"/>
              <a:sym typeface="Eczar"/>
            </a:endParaRPr>
          </a:p>
          <a:p>
            <a:pPr marL="0" lvl="0" indent="0" algn="l" rtl="0">
              <a:lnSpc>
                <a:spcPct val="115000"/>
              </a:lnSpc>
              <a:spcBef>
                <a:spcPts val="0"/>
              </a:spcBef>
              <a:spcAft>
                <a:spcPts val="0"/>
              </a:spcAft>
              <a:buNone/>
            </a:pPr>
            <a:r>
              <a:rPr lang="en-GB" sz="2100" b="1">
                <a:solidFill>
                  <a:schemeClr val="dk1"/>
                </a:solidFill>
                <a:latin typeface="Eczar"/>
                <a:ea typeface="Eczar"/>
                <a:cs typeface="Eczar"/>
                <a:sym typeface="Eczar"/>
              </a:rPr>
              <a:t>arca</a:t>
            </a:r>
            <a:r>
              <a:rPr lang="en-GB" sz="2100">
                <a:solidFill>
                  <a:schemeClr val="dk1"/>
                </a:solidFill>
                <a:latin typeface="Eczar"/>
                <a:ea typeface="Eczar"/>
                <a:cs typeface="Eczar"/>
                <a:sym typeface="Eczar"/>
              </a:rPr>
              <a:t>    </a:t>
            </a:r>
            <a:r>
              <a:rPr lang="en-GB" sz="2100" i="1">
                <a:solidFill>
                  <a:schemeClr val="dk2"/>
                </a:solidFill>
                <a:latin typeface="Eczar"/>
                <a:ea typeface="Eczar"/>
                <a:cs typeface="Eczar"/>
                <a:sym typeface="Eczar"/>
              </a:rPr>
              <a:t>box</a:t>
            </a:r>
            <a:endParaRPr sz="21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2100" b="1">
                <a:solidFill>
                  <a:schemeClr val="dk1"/>
                </a:solidFill>
                <a:latin typeface="Eczar"/>
                <a:ea typeface="Eczar"/>
                <a:cs typeface="Eczar"/>
                <a:sym typeface="Eczar"/>
              </a:rPr>
              <a:t>donum</a:t>
            </a:r>
            <a:r>
              <a:rPr lang="en-GB" sz="2100">
                <a:solidFill>
                  <a:schemeClr val="dk1"/>
                </a:solidFill>
                <a:latin typeface="Eczar"/>
                <a:ea typeface="Eczar"/>
                <a:cs typeface="Eczar"/>
                <a:sym typeface="Eczar"/>
              </a:rPr>
              <a:t>    </a:t>
            </a:r>
            <a:r>
              <a:rPr lang="en-GB" sz="2100" i="1">
                <a:solidFill>
                  <a:schemeClr val="dk2"/>
                </a:solidFill>
                <a:latin typeface="Eczar"/>
                <a:ea typeface="Eczar"/>
                <a:cs typeface="Eczar"/>
                <a:sym typeface="Eczar"/>
              </a:rPr>
              <a:t>gift</a:t>
            </a:r>
            <a:endParaRPr sz="500"/>
          </a:p>
        </p:txBody>
      </p:sp>
      <p:sp>
        <p:nvSpPr>
          <p:cNvPr id="118" name="Google Shape;118;p18"/>
          <p:cNvSpPr txBox="1"/>
          <p:nvPr/>
        </p:nvSpPr>
        <p:spPr>
          <a:xfrm>
            <a:off x="0" y="3548250"/>
            <a:ext cx="2279700" cy="17394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latin typeface="Eczar"/>
                <a:ea typeface="Eczar"/>
                <a:cs typeface="Eczar"/>
                <a:sym typeface="Eczar"/>
              </a:rPr>
              <a:t>sic </a:t>
            </a:r>
            <a:r>
              <a:rPr lang="en-GB" sz="1600">
                <a:latin typeface="Eczar"/>
                <a:ea typeface="Eczar"/>
                <a:cs typeface="Eczar"/>
                <a:sym typeface="Eczar"/>
              </a:rPr>
              <a:t>yes</a:t>
            </a:r>
            <a:r>
              <a:rPr lang="en-GB" sz="1600" b="1">
                <a:latin typeface="Eczar"/>
                <a:ea typeface="Eczar"/>
                <a:cs typeface="Eczar"/>
                <a:sym typeface="Eczar"/>
              </a:rPr>
              <a:t>                 </a:t>
            </a:r>
            <a:endParaRPr>
              <a:latin typeface="Eczar"/>
              <a:ea typeface="Eczar"/>
              <a:cs typeface="Eczar"/>
              <a:sym typeface="Eczar"/>
            </a:endParaRPr>
          </a:p>
          <a:p>
            <a:pPr marL="0" lvl="0" indent="0" algn="l" rtl="0">
              <a:spcBef>
                <a:spcPts val="0"/>
              </a:spcBef>
              <a:spcAft>
                <a:spcPts val="0"/>
              </a:spcAft>
              <a:buNone/>
            </a:pPr>
            <a:r>
              <a:rPr lang="en-GB" sz="1600" b="1">
                <a:latin typeface="Eczar"/>
                <a:ea typeface="Eczar"/>
                <a:cs typeface="Eczar"/>
                <a:sym typeface="Eczar"/>
              </a:rPr>
              <a:t>minime  </a:t>
            </a:r>
            <a:r>
              <a:rPr lang="en-GB" sz="1600">
                <a:latin typeface="Eczar"/>
                <a:ea typeface="Eczar"/>
                <a:cs typeface="Eczar"/>
                <a:sym typeface="Eczar"/>
              </a:rPr>
              <a:t>no</a:t>
            </a:r>
            <a:r>
              <a:rPr lang="en-GB" sz="1600" b="1">
                <a:latin typeface="Eczar"/>
                <a:ea typeface="Eczar"/>
                <a:cs typeface="Eczar"/>
                <a:sym typeface="Eczar"/>
              </a:rPr>
              <a:t>   </a:t>
            </a:r>
            <a:r>
              <a:rPr lang="en-GB" sz="1600">
                <a:latin typeface="Eczar"/>
                <a:ea typeface="Eczar"/>
                <a:cs typeface="Eczar"/>
                <a:sym typeface="Eczar"/>
              </a:rPr>
              <a:t>   </a:t>
            </a:r>
            <a:r>
              <a:rPr lang="en-GB" sz="2200">
                <a:latin typeface="Eczar"/>
                <a:ea typeface="Eczar"/>
                <a:cs typeface="Eczar"/>
                <a:sym typeface="Eczar"/>
              </a:rPr>
              <a:t> </a:t>
            </a:r>
            <a:endParaRPr sz="1600">
              <a:latin typeface="Eczar"/>
              <a:ea typeface="Eczar"/>
              <a:cs typeface="Eczar"/>
              <a:sym typeface="Eczar"/>
            </a:endParaRPr>
          </a:p>
          <a:p>
            <a:pPr marL="0" lvl="0" indent="0" algn="l" rtl="0">
              <a:spcBef>
                <a:spcPts val="0"/>
              </a:spcBef>
              <a:spcAft>
                <a:spcPts val="0"/>
              </a:spcAft>
              <a:buNone/>
            </a:pPr>
            <a:r>
              <a:rPr lang="en-GB" sz="1700" b="1">
                <a:latin typeface="Eczar"/>
                <a:ea typeface="Eczar"/>
                <a:cs typeface="Eczar"/>
                <a:sym typeface="Eczar"/>
              </a:rPr>
              <a:t>an  </a:t>
            </a:r>
            <a:r>
              <a:rPr lang="en-GB" sz="1700">
                <a:latin typeface="Eczar"/>
                <a:ea typeface="Eczar"/>
                <a:cs typeface="Eczar"/>
                <a:sym typeface="Eczar"/>
              </a:rPr>
              <a:t> or</a:t>
            </a:r>
            <a:endParaRPr sz="1700">
              <a:latin typeface="Eczar"/>
              <a:ea typeface="Eczar"/>
              <a:cs typeface="Eczar"/>
              <a:sym typeface="Eczar"/>
            </a:endParaRPr>
          </a:p>
          <a:p>
            <a:pPr marL="0" lvl="0" indent="0" algn="l" rtl="0">
              <a:spcBef>
                <a:spcPts val="0"/>
              </a:spcBef>
              <a:spcAft>
                <a:spcPts val="0"/>
              </a:spcAft>
              <a:buNone/>
            </a:pPr>
            <a:r>
              <a:rPr lang="en-GB" sz="1600" b="1">
                <a:solidFill>
                  <a:schemeClr val="dk1"/>
                </a:solidFill>
                <a:latin typeface="Eczar"/>
                <a:ea typeface="Eczar"/>
                <a:cs typeface="Eczar"/>
                <a:sym typeface="Eczar"/>
              </a:rPr>
              <a:t>quis?</a:t>
            </a:r>
            <a:r>
              <a:rPr lang="en-GB" sz="1600">
                <a:solidFill>
                  <a:schemeClr val="dk1"/>
                </a:solidFill>
                <a:latin typeface="Eczar"/>
                <a:ea typeface="Eczar"/>
                <a:cs typeface="Eczar"/>
                <a:sym typeface="Eczar"/>
              </a:rPr>
              <a:t> Who?</a:t>
            </a:r>
            <a:endParaRPr sz="1600">
              <a:solidFill>
                <a:schemeClr val="dk1"/>
              </a:solidFill>
              <a:latin typeface="Eczar"/>
              <a:ea typeface="Eczar"/>
              <a:cs typeface="Eczar"/>
              <a:sym typeface="Eczar"/>
            </a:endParaRPr>
          </a:p>
          <a:p>
            <a:pPr marL="0" lvl="0" indent="0" algn="l" rtl="0">
              <a:spcBef>
                <a:spcPts val="0"/>
              </a:spcBef>
              <a:spcAft>
                <a:spcPts val="0"/>
              </a:spcAft>
              <a:buNone/>
            </a:pPr>
            <a:r>
              <a:rPr lang="en-GB" sz="1600" b="1">
                <a:solidFill>
                  <a:schemeClr val="dk1"/>
                </a:solidFill>
                <a:latin typeface="Eczar"/>
                <a:ea typeface="Eczar"/>
                <a:cs typeface="Eczar"/>
                <a:sym typeface="Eczar"/>
              </a:rPr>
              <a:t>quid? </a:t>
            </a:r>
            <a:r>
              <a:rPr lang="en-GB">
                <a:solidFill>
                  <a:schemeClr val="dk1"/>
                </a:solidFill>
                <a:latin typeface="Eczar"/>
                <a:ea typeface="Eczar"/>
                <a:cs typeface="Eczar"/>
                <a:sym typeface="Eczar"/>
              </a:rPr>
              <a:t>What?</a:t>
            </a:r>
            <a:endParaRPr>
              <a:solidFill>
                <a:schemeClr val="dk1"/>
              </a:solidFill>
              <a:latin typeface="Eczar"/>
              <a:ea typeface="Eczar"/>
              <a:cs typeface="Eczar"/>
              <a:sym typeface="Eczar"/>
            </a:endParaRPr>
          </a:p>
          <a:p>
            <a:pPr marL="0" lvl="0" indent="0" algn="l" rtl="0">
              <a:spcBef>
                <a:spcPts val="0"/>
              </a:spcBef>
              <a:spcAft>
                <a:spcPts val="0"/>
              </a:spcAft>
              <a:buClr>
                <a:schemeClr val="dk1"/>
              </a:buClr>
              <a:buSzPts val="1100"/>
              <a:buFont typeface="Arial"/>
              <a:buNone/>
            </a:pPr>
            <a:endParaRPr>
              <a:solidFill>
                <a:schemeClr val="dk1"/>
              </a:solidFill>
              <a:latin typeface="Eczar"/>
              <a:ea typeface="Eczar"/>
              <a:cs typeface="Eczar"/>
              <a:sym typeface="Eczar"/>
            </a:endParaRPr>
          </a:p>
        </p:txBody>
      </p:sp>
      <p:sp>
        <p:nvSpPr>
          <p:cNvPr id="119" name="Google Shape;119;p18"/>
          <p:cNvSpPr txBox="1"/>
          <p:nvPr/>
        </p:nvSpPr>
        <p:spPr>
          <a:xfrm>
            <a:off x="0" y="2007450"/>
            <a:ext cx="2279700" cy="1859400"/>
          </a:xfrm>
          <a:prstGeom prst="rect">
            <a:avLst/>
          </a:prstGeom>
          <a:solidFill>
            <a:srgbClr val="EA9999"/>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solidFill>
                  <a:schemeClr val="dk1"/>
                </a:solidFill>
                <a:latin typeface="Eczar"/>
                <a:ea typeface="Eczar"/>
                <a:cs typeface="Eczar"/>
                <a:sym typeface="Eczar"/>
              </a:rPr>
              <a:t>ecce!   </a:t>
            </a:r>
            <a:r>
              <a:rPr lang="en-GB" sz="1800" i="1">
                <a:solidFill>
                  <a:schemeClr val="dk2"/>
                </a:solidFill>
                <a:latin typeface="Eczar"/>
                <a:ea typeface="Eczar"/>
                <a:cs typeface="Eczar"/>
                <a:sym typeface="Eczar"/>
              </a:rPr>
              <a:t>Look!</a:t>
            </a:r>
            <a:endParaRPr sz="18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1800">
                <a:solidFill>
                  <a:schemeClr val="dk1"/>
                </a:solidFill>
                <a:latin typeface="Eczar"/>
                <a:ea typeface="Eczar"/>
                <a:cs typeface="Eczar"/>
                <a:sym typeface="Eczar"/>
              </a:rPr>
              <a:t>crura     </a:t>
            </a:r>
            <a:r>
              <a:rPr lang="en-GB" sz="1800" i="1">
                <a:solidFill>
                  <a:schemeClr val="dk2"/>
                </a:solidFill>
                <a:latin typeface="Eczar"/>
                <a:ea typeface="Eczar"/>
                <a:cs typeface="Eczar"/>
                <a:sym typeface="Eczar"/>
              </a:rPr>
              <a:t>legs</a:t>
            </a:r>
            <a:endParaRPr sz="18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1800">
                <a:solidFill>
                  <a:schemeClr val="dk1"/>
                </a:solidFill>
                <a:latin typeface="Eczar"/>
                <a:ea typeface="Eczar"/>
                <a:cs typeface="Eczar"/>
                <a:sym typeface="Eczar"/>
              </a:rPr>
              <a:t>iratus</a:t>
            </a:r>
            <a:r>
              <a:rPr lang="en-GB" sz="1800" i="1">
                <a:solidFill>
                  <a:schemeClr val="dk2"/>
                </a:solidFill>
                <a:latin typeface="Eczar"/>
                <a:ea typeface="Eczar"/>
                <a:cs typeface="Eczar"/>
                <a:sym typeface="Eczar"/>
              </a:rPr>
              <a:t> angry</a:t>
            </a:r>
            <a:endParaRPr sz="18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1800">
                <a:solidFill>
                  <a:schemeClr val="dk1"/>
                </a:solidFill>
                <a:latin typeface="Eczar"/>
                <a:ea typeface="Eczar"/>
                <a:cs typeface="Eczar"/>
                <a:sym typeface="Eczar"/>
              </a:rPr>
              <a:t>vult </a:t>
            </a:r>
            <a:r>
              <a:rPr lang="en-GB" sz="1800" i="1">
                <a:solidFill>
                  <a:schemeClr val="dk2"/>
                </a:solidFill>
                <a:latin typeface="Eczar"/>
                <a:ea typeface="Eczar"/>
                <a:cs typeface="Eczar"/>
                <a:sym typeface="Eczar"/>
              </a:rPr>
              <a:t> wants</a:t>
            </a:r>
            <a:endParaRPr sz="1800" i="1">
              <a:solidFill>
                <a:schemeClr val="dk2"/>
              </a:solidFill>
              <a:latin typeface="Eczar"/>
              <a:ea typeface="Eczar"/>
              <a:cs typeface="Eczar"/>
              <a:sym typeface="Eczar"/>
            </a:endParaRPr>
          </a:p>
          <a:p>
            <a:pPr marL="0" lvl="0" indent="0" algn="l" rtl="0">
              <a:lnSpc>
                <a:spcPct val="115000"/>
              </a:lnSpc>
              <a:spcBef>
                <a:spcPts val="0"/>
              </a:spcBef>
              <a:spcAft>
                <a:spcPts val="0"/>
              </a:spcAft>
              <a:buNone/>
            </a:pPr>
            <a:r>
              <a:rPr lang="en-GB" sz="1800">
                <a:solidFill>
                  <a:schemeClr val="dk1"/>
                </a:solidFill>
                <a:latin typeface="Eczar"/>
                <a:ea typeface="Eczar"/>
                <a:cs typeface="Eczar"/>
                <a:sym typeface="Eczar"/>
              </a:rPr>
              <a:t>pilum    </a:t>
            </a:r>
            <a:r>
              <a:rPr lang="en-GB" sz="1800" i="1">
                <a:solidFill>
                  <a:schemeClr val="dk2"/>
                </a:solidFill>
                <a:latin typeface="Eczar"/>
                <a:ea typeface="Eczar"/>
                <a:cs typeface="Eczar"/>
                <a:sym typeface="Eczar"/>
              </a:rPr>
              <a:t>ball</a:t>
            </a:r>
            <a:r>
              <a:rPr lang="en-GB" sz="2600" i="1">
                <a:solidFill>
                  <a:schemeClr val="dk2"/>
                </a:solidFill>
                <a:latin typeface="Eczar"/>
                <a:ea typeface="Eczar"/>
                <a:cs typeface="Eczar"/>
                <a:sym typeface="Eczar"/>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3">
            <a:alphaModFix/>
          </a:blip>
          <a:srcRect l="7346" t="9073" r="48370" b="37518"/>
          <a:stretch/>
        </p:blipFill>
        <p:spPr>
          <a:xfrm>
            <a:off x="417050" y="59100"/>
            <a:ext cx="7203423" cy="4884701"/>
          </a:xfrm>
          <a:prstGeom prst="rect">
            <a:avLst/>
          </a:prstGeom>
          <a:noFill/>
          <a:ln>
            <a:noFill/>
          </a:ln>
        </p:spPr>
      </p:pic>
      <p:sp>
        <p:nvSpPr>
          <p:cNvPr id="125" name="Google Shape;125;p19"/>
          <p:cNvSpPr txBox="1"/>
          <p:nvPr/>
        </p:nvSpPr>
        <p:spPr>
          <a:xfrm>
            <a:off x="5851200" y="2641250"/>
            <a:ext cx="727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6" name="Google Shape;126;p19"/>
          <p:cNvPicPr preferRelativeResize="0"/>
          <p:nvPr/>
        </p:nvPicPr>
        <p:blipFill rotWithShape="1">
          <a:blip r:embed="rId4">
            <a:alphaModFix/>
          </a:blip>
          <a:srcRect t="9312" r="33801" b="15832"/>
          <a:stretch/>
        </p:blipFill>
        <p:spPr>
          <a:xfrm>
            <a:off x="1285629" y="59100"/>
            <a:ext cx="7345846" cy="5005599"/>
          </a:xfrm>
          <a:prstGeom prst="rect">
            <a:avLst/>
          </a:prstGeom>
          <a:noFill/>
          <a:ln>
            <a:noFill/>
          </a:ln>
        </p:spPr>
      </p:pic>
      <p:cxnSp>
        <p:nvCxnSpPr>
          <p:cNvPr id="127" name="Google Shape;127;p19"/>
          <p:cNvCxnSpPr/>
          <p:nvPr/>
        </p:nvCxnSpPr>
        <p:spPr>
          <a:xfrm flipH="1">
            <a:off x="5990125" y="3546950"/>
            <a:ext cx="278100" cy="10614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1000"/>
                                        <p:tgtEl>
                                          <p:spTgt spid="1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4" name="Google Shape;134;p20"/>
          <p:cNvPicPr preferRelativeResize="0"/>
          <p:nvPr/>
        </p:nvPicPr>
        <p:blipFill rotWithShape="1">
          <a:blip r:embed="rId3">
            <a:alphaModFix/>
          </a:blip>
          <a:srcRect/>
          <a:stretch/>
        </p:blipFill>
        <p:spPr>
          <a:xfrm>
            <a:off x="0" y="0"/>
            <a:ext cx="9144000" cy="5139397"/>
          </a:xfrm>
          <a:prstGeom prst="rect">
            <a:avLst/>
          </a:prstGeom>
          <a:noFill/>
          <a:ln>
            <a:noFill/>
          </a:ln>
        </p:spPr>
      </p:pic>
      <p:sp>
        <p:nvSpPr>
          <p:cNvPr id="135" name="Google Shape;135;p20"/>
          <p:cNvSpPr txBox="1"/>
          <p:nvPr/>
        </p:nvSpPr>
        <p:spPr>
          <a:xfrm>
            <a:off x="5977575" y="445025"/>
            <a:ext cx="29319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a:solidFill>
                  <a:schemeClr val="lt1"/>
                </a:solidFill>
                <a:latin typeface="Eczar"/>
                <a:ea typeface="Eczar"/>
                <a:cs typeface="Eczar"/>
                <a:sym typeface="Eczar"/>
              </a:rPr>
              <a:t>ecce puer!</a:t>
            </a:r>
            <a:endParaRPr sz="4000">
              <a:solidFill>
                <a:schemeClr val="lt1"/>
              </a:solidFill>
              <a:latin typeface="Eczar"/>
              <a:ea typeface="Eczar"/>
              <a:cs typeface="Eczar"/>
              <a:sym typeface="Eczar"/>
            </a:endParaRPr>
          </a:p>
          <a:p>
            <a:pPr marL="0" lvl="0" indent="0" algn="l" rtl="0">
              <a:spcBef>
                <a:spcPts val="0"/>
              </a:spcBef>
              <a:spcAft>
                <a:spcPts val="0"/>
              </a:spcAft>
              <a:buNone/>
            </a:pPr>
            <a:endParaRPr sz="4000">
              <a:solidFill>
                <a:schemeClr val="lt1"/>
              </a:solidFill>
              <a:latin typeface="Eczar"/>
              <a:ea typeface="Eczar"/>
              <a:cs typeface="Eczar"/>
              <a:sym typeface="Eczar"/>
            </a:endParaRPr>
          </a:p>
          <a:p>
            <a:pPr marL="0" lvl="0" indent="0" algn="l" rtl="0">
              <a:spcBef>
                <a:spcPts val="0"/>
              </a:spcBef>
              <a:spcAft>
                <a:spcPts val="0"/>
              </a:spcAft>
              <a:buNone/>
            </a:pPr>
            <a:endParaRPr sz="4000">
              <a:solidFill>
                <a:schemeClr val="lt1"/>
              </a:solidFill>
              <a:latin typeface="Eczar"/>
              <a:ea typeface="Eczar"/>
              <a:cs typeface="Eczar"/>
              <a:sym typeface="Eczar"/>
            </a:endParaRPr>
          </a:p>
        </p:txBody>
      </p:sp>
      <p:pic>
        <p:nvPicPr>
          <p:cNvPr id="136" name="Google Shape;136;p20"/>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
        <p:nvSpPr>
          <p:cNvPr id="137" name="Google Shape;137;p20"/>
          <p:cNvSpPr txBox="1"/>
          <p:nvPr/>
        </p:nvSpPr>
        <p:spPr>
          <a:xfrm>
            <a:off x="5978350" y="1245200"/>
            <a:ext cx="29289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4000">
                <a:solidFill>
                  <a:schemeClr val="lt1"/>
                </a:solidFill>
                <a:latin typeface="Eczar"/>
                <a:ea typeface="Eczar"/>
                <a:cs typeface="Eczar"/>
                <a:sym typeface="Eczar"/>
              </a:rPr>
              <a:t>quis puer ludit?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3" name="Google Shape;14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4" name="Google Shape;144;p21"/>
          <p:cNvPicPr preferRelativeResize="0"/>
          <p:nvPr/>
        </p:nvPicPr>
        <p:blipFill rotWithShape="1">
          <a:blip r:embed="rId3">
            <a:alphaModFix/>
          </a:blip>
          <a:srcRect/>
          <a:stretch/>
        </p:blipFill>
        <p:spPr>
          <a:xfrm>
            <a:off x="0" y="0"/>
            <a:ext cx="9144000" cy="5139397"/>
          </a:xfrm>
          <a:prstGeom prst="rect">
            <a:avLst/>
          </a:prstGeom>
          <a:noFill/>
          <a:ln>
            <a:noFill/>
          </a:ln>
        </p:spPr>
      </p:pic>
      <p:sp>
        <p:nvSpPr>
          <p:cNvPr id="145" name="Google Shape;145;p21"/>
          <p:cNvSpPr txBox="1"/>
          <p:nvPr/>
        </p:nvSpPr>
        <p:spPr>
          <a:xfrm>
            <a:off x="6338400" y="303525"/>
            <a:ext cx="29319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a:solidFill>
                  <a:schemeClr val="lt1"/>
                </a:solidFill>
                <a:latin typeface="Eczar"/>
                <a:ea typeface="Eczar"/>
                <a:cs typeface="Eczar"/>
                <a:sym typeface="Eczar"/>
              </a:rPr>
              <a:t>puer Xbox ludit.</a:t>
            </a:r>
            <a:endParaRPr sz="4000">
              <a:solidFill>
                <a:schemeClr val="lt1"/>
              </a:solidFill>
              <a:latin typeface="Eczar"/>
              <a:ea typeface="Eczar"/>
              <a:cs typeface="Eczar"/>
              <a:sym typeface="Eczar"/>
            </a:endParaRPr>
          </a:p>
        </p:txBody>
      </p:sp>
      <p:pic>
        <p:nvPicPr>
          <p:cNvPr id="146" name="Google Shape;146;p21"/>
          <p:cNvPicPr preferRelativeResize="0"/>
          <p:nvPr/>
        </p:nvPicPr>
        <p:blipFill rotWithShape="1">
          <a:blip r:embed="rId4">
            <a:alphaModFix/>
          </a:blip>
          <a:srcRect l="21122" t="18985" r="62242" b="11824"/>
          <a:stretch/>
        </p:blipFill>
        <p:spPr>
          <a:xfrm>
            <a:off x="8093750" y="2702175"/>
            <a:ext cx="1019299" cy="238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On-screen Show (16:9)</PresentationFormat>
  <Paragraphs>242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Lexend</vt:lpstr>
      <vt:lpstr>Arial</vt:lpstr>
      <vt:lpstr>Eczar</vt:lpstr>
      <vt:lpstr>Simple Light</vt:lpstr>
      <vt:lpstr>Compelling Comprehensible Input in the Primary Latin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short clips and films successfully used in my Latin classroom as Movietalks: (click for links to Youtube)</vt:lpstr>
      <vt:lpstr>PowerPoint Presentation</vt:lpstr>
      <vt:lpstr>PowerPoint Presentation</vt:lpstr>
      <vt:lpstr>Thank you for listening!  Email:  lizsyed@gmail.com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Compelling Comprehensible Input in the Primary Latin Classroom</dc:title>
  <cp:lastModifiedBy>niall patton</cp:lastModifiedBy>
  <cp:revision>1</cp:revision>
  <dcterms:modified xsi:type="dcterms:W3CDTF">2022-01-26T21:33:16Z</dcterms:modified>
</cp:coreProperties>
</file>